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3" r:id="rId7"/>
    <p:sldId id="264" r:id="rId8"/>
    <p:sldId id="265" r:id="rId9"/>
    <p:sldId id="266" r:id="rId10"/>
    <p:sldId id="267" r:id="rId11"/>
    <p:sldId id="268" r:id="rId12"/>
    <p:sldId id="269" r:id="rId13"/>
    <p:sldId id="270"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9" r:id="rId29"/>
    <p:sldId id="310" r:id="rId30"/>
    <p:sldId id="311" r:id="rId31"/>
    <p:sldId id="312" r:id="rId32"/>
    <p:sldId id="313" r:id="rId33"/>
    <p:sldId id="3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84"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C46D-B9DE-4C09-AE50-322A70B1F7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FB162-DAB7-4D42-ABBF-B2EEE0013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6BE65E-BDDE-4CDB-A9BA-B833FA7CC225}"/>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5" name="Footer Placeholder 4">
            <a:extLst>
              <a:ext uri="{FF2B5EF4-FFF2-40B4-BE49-F238E27FC236}">
                <a16:creationId xmlns:a16="http://schemas.microsoft.com/office/drawing/2014/main" id="{AFF61521-7ADB-4F69-8483-42CDC4EFA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F309C-9D82-4D37-9B33-ADE31025801C}"/>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137736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9E5F-203D-4A3D-90F8-76F6468ED3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799B8C-8506-404C-A509-ADA7F7F2E5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33425-E2CF-45A7-B325-D00005B8E5DB}"/>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5" name="Footer Placeholder 4">
            <a:extLst>
              <a:ext uri="{FF2B5EF4-FFF2-40B4-BE49-F238E27FC236}">
                <a16:creationId xmlns:a16="http://schemas.microsoft.com/office/drawing/2014/main" id="{AA5652BD-9C20-4D77-AD76-A03B2D576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CD62E-EC6F-414A-912E-FA5ACC261267}"/>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263894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8E94FD-1AC1-4C05-9C05-5D696B0AC1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B0D74-A5E5-4530-BA8A-BDFA244C9C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B7228-D540-41FD-AEF2-B3A6006D4523}"/>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5" name="Footer Placeholder 4">
            <a:extLst>
              <a:ext uri="{FF2B5EF4-FFF2-40B4-BE49-F238E27FC236}">
                <a16:creationId xmlns:a16="http://schemas.microsoft.com/office/drawing/2014/main" id="{3D6F77EC-F162-43C1-9436-A45F9B057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3C648-2207-4658-97A8-C3B4BB74AC9D}"/>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300214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5A48-117D-43E5-B972-DCAB30123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78B8E-21BA-472E-B1F2-6AF507D14B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645FD-A231-45D6-9070-612F593D486A}"/>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5" name="Footer Placeholder 4">
            <a:extLst>
              <a:ext uri="{FF2B5EF4-FFF2-40B4-BE49-F238E27FC236}">
                <a16:creationId xmlns:a16="http://schemas.microsoft.com/office/drawing/2014/main" id="{A41B61B8-DC66-4B52-A742-074887652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E6D5E-A02D-4DB7-B204-5D9268665DCB}"/>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238329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8C13-DD81-42AC-9D18-04CB30002E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4AB77C-47B5-497B-8033-35A91021C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E43A2C-8CE8-45EA-8871-39EADBBDCE41}"/>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5" name="Footer Placeholder 4">
            <a:extLst>
              <a:ext uri="{FF2B5EF4-FFF2-40B4-BE49-F238E27FC236}">
                <a16:creationId xmlns:a16="http://schemas.microsoft.com/office/drawing/2014/main" id="{B39DDF53-5471-47D4-84DA-4AE0E3619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248E5-12EA-4D31-AD1F-67D75DE41581}"/>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179097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71D2-B0E4-4E68-A253-1270320EE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948E4-72CD-4098-B31E-22758F6DDB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DD30C6-D330-487F-90B4-F41F60145A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7147B7-497D-4B6E-A266-5BFE10E4BEE5}"/>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6" name="Footer Placeholder 5">
            <a:extLst>
              <a:ext uri="{FF2B5EF4-FFF2-40B4-BE49-F238E27FC236}">
                <a16:creationId xmlns:a16="http://schemas.microsoft.com/office/drawing/2014/main" id="{7E1BDDE6-F56C-4ACB-8779-872DB2669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8DE36-A991-4B6F-8711-B94D4A2FCF1A}"/>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397310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D8AE-44D5-4DD8-9D6C-66ED98D4C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43F77B-47CE-419D-ACB0-E802C7C4F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FF7D70-05C7-4FDB-AA00-7BFFC51D87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4DECA1-64D1-4F88-9552-E29DE9151C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0D6A04-7410-461A-B656-C959FD03CA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4D0B4-9D6B-4F23-BBBC-9C3D678AAE1C}"/>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8" name="Footer Placeholder 7">
            <a:extLst>
              <a:ext uri="{FF2B5EF4-FFF2-40B4-BE49-F238E27FC236}">
                <a16:creationId xmlns:a16="http://schemas.microsoft.com/office/drawing/2014/main" id="{BA48CCE9-3DF8-4E6D-A169-689BDC26E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40B233-9F2B-4DD9-ACCF-FF182F6A8EB9}"/>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136466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3DBD-789E-4868-B5A8-E624572638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83606-83A6-49F5-8009-D4381E91B1EC}"/>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4" name="Footer Placeholder 3">
            <a:extLst>
              <a:ext uri="{FF2B5EF4-FFF2-40B4-BE49-F238E27FC236}">
                <a16:creationId xmlns:a16="http://schemas.microsoft.com/office/drawing/2014/main" id="{147F6D28-034C-4749-8A04-99EE741440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35927E-0429-4F1E-B2BB-DB084D4F0C89}"/>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205596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AB4F81-C696-4841-8B33-25A938FA5DAD}"/>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3" name="Footer Placeholder 2">
            <a:extLst>
              <a:ext uri="{FF2B5EF4-FFF2-40B4-BE49-F238E27FC236}">
                <a16:creationId xmlns:a16="http://schemas.microsoft.com/office/drawing/2014/main" id="{924BC543-E8E8-4CBC-A798-59100145E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5E93E5-CA95-4997-AEEA-CD867E1F8181}"/>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329457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9B81-EC0F-4ADD-809D-E11840280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2F21B5-3419-44FC-B56B-1261B5638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85E5E-9719-4C50-BD3A-DD84382A9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FC973C-3C7F-4696-8ED4-4395E7C247C6}"/>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6" name="Footer Placeholder 5">
            <a:extLst>
              <a:ext uri="{FF2B5EF4-FFF2-40B4-BE49-F238E27FC236}">
                <a16:creationId xmlns:a16="http://schemas.microsoft.com/office/drawing/2014/main" id="{2F04352F-C8E9-4357-A696-92AE43AE2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514E1-C1DC-4C60-86A3-6CFA2C882D7C}"/>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387506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E5D2-BD35-4F5F-AC38-2EEF77B10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D3EE2C-F992-479A-B943-5AC4538D7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F6DC1E-EF92-4BFA-97B2-F26AD4220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A3ABBA-1176-48CA-AF2D-4A18A765B027}"/>
              </a:ext>
            </a:extLst>
          </p:cNvPr>
          <p:cNvSpPr>
            <a:spLocks noGrp="1"/>
          </p:cNvSpPr>
          <p:nvPr>
            <p:ph type="dt" sz="half" idx="10"/>
          </p:nvPr>
        </p:nvSpPr>
        <p:spPr/>
        <p:txBody>
          <a:bodyPr/>
          <a:lstStyle/>
          <a:p>
            <a:fld id="{6FDD67F3-121E-4168-B647-F8070A989A91}" type="datetimeFigureOut">
              <a:rPr lang="en-US" smtClean="0"/>
              <a:t>9/1/2020</a:t>
            </a:fld>
            <a:endParaRPr lang="en-US"/>
          </a:p>
        </p:txBody>
      </p:sp>
      <p:sp>
        <p:nvSpPr>
          <p:cNvPr id="6" name="Footer Placeholder 5">
            <a:extLst>
              <a:ext uri="{FF2B5EF4-FFF2-40B4-BE49-F238E27FC236}">
                <a16:creationId xmlns:a16="http://schemas.microsoft.com/office/drawing/2014/main" id="{503DD91F-FB92-48E9-9C21-17B56D728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52ADA-6953-49A2-98EA-EACD5420764E}"/>
              </a:ext>
            </a:extLst>
          </p:cNvPr>
          <p:cNvSpPr>
            <a:spLocks noGrp="1"/>
          </p:cNvSpPr>
          <p:nvPr>
            <p:ph type="sldNum" sz="quarter" idx="12"/>
          </p:nvPr>
        </p:nvSpPr>
        <p:spPr/>
        <p:txBody>
          <a:bodyPr/>
          <a:lstStyle/>
          <a:p>
            <a:fld id="{8A76AD22-57B8-4502-9287-99B40C21E5B4}" type="slidenum">
              <a:rPr lang="en-US" smtClean="0"/>
              <a:t>‹#›</a:t>
            </a:fld>
            <a:endParaRPr lang="en-US"/>
          </a:p>
        </p:txBody>
      </p:sp>
    </p:spTree>
    <p:extLst>
      <p:ext uri="{BB962C8B-B14F-4D97-AF65-F5344CB8AC3E}">
        <p14:creationId xmlns:p14="http://schemas.microsoft.com/office/powerpoint/2010/main" val="329523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E98A0-0954-458A-BC97-306FF22F9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B84C6-B21A-41F0-8225-4FFE961B4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C16BB-F6EC-4FE8-85B1-423835012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D67F3-121E-4168-B647-F8070A989A91}" type="datetimeFigureOut">
              <a:rPr lang="en-US" smtClean="0"/>
              <a:t>9/1/2020</a:t>
            </a:fld>
            <a:endParaRPr lang="en-US"/>
          </a:p>
        </p:txBody>
      </p:sp>
      <p:sp>
        <p:nvSpPr>
          <p:cNvPr id="5" name="Footer Placeholder 4">
            <a:extLst>
              <a:ext uri="{FF2B5EF4-FFF2-40B4-BE49-F238E27FC236}">
                <a16:creationId xmlns:a16="http://schemas.microsoft.com/office/drawing/2014/main" id="{5ED317B2-856C-4382-9ED4-447E19748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69D1BA-9D6E-466E-B56E-A896DA66A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6AD22-57B8-4502-9287-99B40C21E5B4}" type="slidenum">
              <a:rPr lang="en-US" smtClean="0"/>
              <a:t>‹#›</a:t>
            </a:fld>
            <a:endParaRPr lang="en-US"/>
          </a:p>
        </p:txBody>
      </p:sp>
    </p:spTree>
    <p:extLst>
      <p:ext uri="{BB962C8B-B14F-4D97-AF65-F5344CB8AC3E}">
        <p14:creationId xmlns:p14="http://schemas.microsoft.com/office/powerpoint/2010/main" val="1612271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sv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slide" Target="slide1.xml"/><Relationship Id="rId2" Type="http://schemas.openxmlformats.org/officeDocument/2006/relationships/image" Target="../media/image3.png"/><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1.svg"/><Relationship Id="rId8"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4E39D8-EFC3-4787-A6AC-9C931F61D74B}"/>
              </a:ext>
            </a:extLst>
          </p:cNvPr>
          <p:cNvPicPr>
            <a:picLocks noChangeAspect="1"/>
          </p:cNvPicPr>
          <p:nvPr/>
        </p:nvPicPr>
        <p:blipFill rotWithShape="1">
          <a:blip r:embed="rId2"/>
          <a:srcRect l="12500" r="12501" b="1"/>
          <a:stretch/>
        </p:blipFill>
        <p:spPr>
          <a:xfrm>
            <a:off x="1366432" y="2530057"/>
            <a:ext cx="3707972" cy="3707972"/>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
        <p:nvSpPr>
          <p:cNvPr id="5" name="Action Button: Go Forward or Next 4">
            <a:hlinkClick r:id="" action="ppaction://hlinkshowjump?jump=nextslide" highlightClick="1"/>
            <a:extLst>
              <a:ext uri="{FF2B5EF4-FFF2-40B4-BE49-F238E27FC236}">
                <a16:creationId xmlns:a16="http://schemas.microsoft.com/office/drawing/2014/main" id="{C9CA8F68-144B-4396-BB7B-68BDCBB0390A}"/>
              </a:ext>
            </a:extLst>
          </p:cNvPr>
          <p:cNvSpPr/>
          <p:nvPr/>
        </p:nvSpPr>
        <p:spPr>
          <a:xfrm>
            <a:off x="5676098" y="3856638"/>
            <a:ext cx="839804" cy="680193"/>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ACB395-A14D-40B9-AAAF-88273220BE37}"/>
              </a:ext>
            </a:extLst>
          </p:cNvPr>
          <p:cNvSpPr txBox="1"/>
          <p:nvPr/>
        </p:nvSpPr>
        <p:spPr>
          <a:xfrm>
            <a:off x="5441928" y="2621223"/>
            <a:ext cx="1448840" cy="1107996"/>
          </a:xfrm>
          <a:prstGeom prst="rect">
            <a:avLst/>
          </a:prstGeom>
          <a:noFill/>
        </p:spPr>
        <p:txBody>
          <a:bodyPr wrap="square" rtlCol="0">
            <a:spAutoFit/>
          </a:bodyPr>
          <a:lstStyle/>
          <a:p>
            <a:endParaRPr lang="en-US" dirty="0"/>
          </a:p>
          <a:p>
            <a:r>
              <a:rPr lang="en-US" sz="2400" b="1" dirty="0" err="1">
                <a:latin typeface="Roboto"/>
              </a:rPr>
              <a:t>arte</a:t>
            </a:r>
            <a:r>
              <a:rPr lang="en-US" sz="2400" b="1" dirty="0">
                <a:latin typeface="Roboto"/>
              </a:rPr>
              <a:t> </a:t>
            </a:r>
            <a:r>
              <a:rPr lang="en-US" sz="2400" b="1" dirty="0" err="1">
                <a:latin typeface="Roboto"/>
              </a:rPr>
              <a:t>basico</a:t>
            </a:r>
            <a:endParaRPr lang="en-US" sz="2400" b="1" dirty="0">
              <a:latin typeface="Roboto"/>
            </a:endParaRPr>
          </a:p>
        </p:txBody>
      </p:sp>
      <p:sp>
        <p:nvSpPr>
          <p:cNvPr id="8" name="Action Button: Go Forward or Next 7">
            <a:hlinkClick r:id="" action="ppaction://hlinkshowjump?jump=nextslide" highlightClick="1"/>
            <a:extLst>
              <a:ext uri="{FF2B5EF4-FFF2-40B4-BE49-F238E27FC236}">
                <a16:creationId xmlns:a16="http://schemas.microsoft.com/office/drawing/2014/main" id="{311CA685-2282-4B1A-A882-8085237AAD0C}"/>
              </a:ext>
            </a:extLst>
          </p:cNvPr>
          <p:cNvSpPr/>
          <p:nvPr/>
        </p:nvSpPr>
        <p:spPr>
          <a:xfrm>
            <a:off x="7815491" y="3729219"/>
            <a:ext cx="770412" cy="680193"/>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95523B4-E591-4376-9BBE-32C6A9039BCE}"/>
              </a:ext>
            </a:extLst>
          </p:cNvPr>
          <p:cNvSpPr txBox="1"/>
          <p:nvPr/>
        </p:nvSpPr>
        <p:spPr>
          <a:xfrm>
            <a:off x="7258293" y="3147673"/>
            <a:ext cx="2009532" cy="461665"/>
          </a:xfrm>
          <a:prstGeom prst="rect">
            <a:avLst/>
          </a:prstGeom>
          <a:noFill/>
        </p:spPr>
        <p:txBody>
          <a:bodyPr wrap="square" rtlCol="0">
            <a:spAutoFit/>
          </a:bodyPr>
          <a:lstStyle/>
          <a:p>
            <a:r>
              <a:rPr lang="en-US" dirty="0"/>
              <a:t> </a:t>
            </a:r>
            <a:r>
              <a:rPr lang="en-US" sz="2400" b="1" dirty="0" err="1">
                <a:latin typeface="Roboto"/>
              </a:rPr>
              <a:t>cerámica</a:t>
            </a:r>
            <a:endParaRPr lang="en-US" sz="2400" b="1" dirty="0">
              <a:latin typeface="Roboto"/>
            </a:endParaRPr>
          </a:p>
        </p:txBody>
      </p:sp>
      <p:sp>
        <p:nvSpPr>
          <p:cNvPr id="12" name="Action Button: Go Forward or Next 11">
            <a:hlinkClick r:id="" action="ppaction://hlinkshowjump?jump=nextslide" highlightClick="1"/>
            <a:extLst>
              <a:ext uri="{FF2B5EF4-FFF2-40B4-BE49-F238E27FC236}">
                <a16:creationId xmlns:a16="http://schemas.microsoft.com/office/drawing/2014/main" id="{3BB265F9-BAEE-417D-9C20-B81753493A04}"/>
              </a:ext>
            </a:extLst>
          </p:cNvPr>
          <p:cNvSpPr/>
          <p:nvPr/>
        </p:nvSpPr>
        <p:spPr>
          <a:xfrm>
            <a:off x="5513392" y="5594462"/>
            <a:ext cx="848073" cy="680193"/>
          </a:xfrm>
          <a:prstGeom prst="actionButtonForwardNex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0A2BA5-9742-4D73-A2FC-83B1F33C60C1}"/>
              </a:ext>
            </a:extLst>
          </p:cNvPr>
          <p:cNvSpPr txBox="1"/>
          <p:nvPr/>
        </p:nvSpPr>
        <p:spPr>
          <a:xfrm>
            <a:off x="5479595" y="4791669"/>
            <a:ext cx="1553966" cy="738664"/>
          </a:xfrm>
          <a:prstGeom prst="rect">
            <a:avLst/>
          </a:prstGeom>
          <a:noFill/>
        </p:spPr>
        <p:txBody>
          <a:bodyPr wrap="square" rtlCol="0">
            <a:spAutoFit/>
          </a:bodyPr>
          <a:lstStyle/>
          <a:p>
            <a:r>
              <a:rPr lang="en-US" dirty="0"/>
              <a:t> </a:t>
            </a:r>
            <a:r>
              <a:rPr lang="en-US" sz="2400" b="1" dirty="0" err="1">
                <a:latin typeface="Roboto"/>
              </a:rPr>
              <a:t>Jejoyería</a:t>
            </a:r>
            <a:endParaRPr lang="en-US" sz="2400" b="1" dirty="0">
              <a:latin typeface="Roboto"/>
            </a:endParaRPr>
          </a:p>
        </p:txBody>
      </p:sp>
      <p:sp>
        <p:nvSpPr>
          <p:cNvPr id="16" name="Action Button: Go Forward or Next 15">
            <a:hlinkClick r:id="" action="ppaction://hlinkshowjump?jump=nextslide" highlightClick="1"/>
            <a:extLst>
              <a:ext uri="{FF2B5EF4-FFF2-40B4-BE49-F238E27FC236}">
                <a16:creationId xmlns:a16="http://schemas.microsoft.com/office/drawing/2014/main" id="{839FA555-A38C-40CC-9C2F-F438BE474C07}"/>
              </a:ext>
            </a:extLst>
          </p:cNvPr>
          <p:cNvSpPr/>
          <p:nvPr/>
        </p:nvSpPr>
        <p:spPr>
          <a:xfrm>
            <a:off x="7391455" y="5594462"/>
            <a:ext cx="848073" cy="6948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5B1E830-5657-4E65-8294-DDBBF6549465}"/>
              </a:ext>
            </a:extLst>
          </p:cNvPr>
          <p:cNvSpPr txBox="1"/>
          <p:nvPr/>
        </p:nvSpPr>
        <p:spPr>
          <a:xfrm>
            <a:off x="7117598" y="5075225"/>
            <a:ext cx="2505020" cy="461665"/>
          </a:xfrm>
          <a:prstGeom prst="rect">
            <a:avLst/>
          </a:prstGeom>
          <a:noFill/>
        </p:spPr>
        <p:txBody>
          <a:bodyPr wrap="square" rtlCol="0">
            <a:spAutoFit/>
          </a:bodyPr>
          <a:lstStyle/>
          <a:p>
            <a:r>
              <a:rPr lang="en-US" dirty="0"/>
              <a:t> </a:t>
            </a:r>
            <a:r>
              <a:rPr lang="en-US" sz="2400" b="1" dirty="0">
                <a:latin typeface="Roboto"/>
              </a:rPr>
              <a:t>Diseño-2/3-d </a:t>
            </a:r>
          </a:p>
        </p:txBody>
      </p:sp>
      <p:pic>
        <p:nvPicPr>
          <p:cNvPr id="18" name="Picture 17">
            <a:extLst>
              <a:ext uri="{FF2B5EF4-FFF2-40B4-BE49-F238E27FC236}">
                <a16:creationId xmlns:a16="http://schemas.microsoft.com/office/drawing/2014/main" id="{DC0015E4-6F98-457F-A91C-644894C28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179" y="391082"/>
            <a:ext cx="1681870" cy="1261402"/>
          </a:xfrm>
          <a:prstGeom prst="rect">
            <a:avLst/>
          </a:prstGeom>
        </p:spPr>
      </p:pic>
      <p:sp>
        <p:nvSpPr>
          <p:cNvPr id="6" name="TextBox 5">
            <a:extLst>
              <a:ext uri="{FF2B5EF4-FFF2-40B4-BE49-F238E27FC236}">
                <a16:creationId xmlns:a16="http://schemas.microsoft.com/office/drawing/2014/main" id="{842D7ADA-26D3-4DDE-922C-64AA1FF06E95}"/>
              </a:ext>
            </a:extLst>
          </p:cNvPr>
          <p:cNvSpPr txBox="1"/>
          <p:nvPr/>
        </p:nvSpPr>
        <p:spPr>
          <a:xfrm>
            <a:off x="1625212" y="213116"/>
            <a:ext cx="10014338" cy="1569660"/>
          </a:xfrm>
          <a:prstGeom prst="rect">
            <a:avLst/>
          </a:prstGeom>
          <a:noFill/>
        </p:spPr>
        <p:txBody>
          <a:bodyPr wrap="square" rtlCol="0">
            <a:spAutoFit/>
          </a:bodyPr>
          <a:lstStyle/>
          <a:p>
            <a:pPr algn="ctr"/>
            <a:r>
              <a:rPr lang="en-US" sz="3200" b="1" dirty="0">
                <a:solidFill>
                  <a:schemeClr val="bg1"/>
                </a:solidFill>
                <a:latin typeface="Roboto"/>
              </a:rPr>
              <a:t>Sra. Brooks</a:t>
            </a:r>
            <a:br>
              <a:rPr lang="en-US" sz="3200" b="1" dirty="0">
                <a:solidFill>
                  <a:schemeClr val="bg1"/>
                </a:solidFill>
                <a:latin typeface="Roboto"/>
              </a:rPr>
            </a:br>
            <a:r>
              <a:rPr lang="en-US" sz="3200" b="1" dirty="0" err="1">
                <a:solidFill>
                  <a:schemeClr val="bg1"/>
                </a:solidFill>
                <a:latin typeface="Roboto"/>
              </a:rPr>
              <a:t>Profesora</a:t>
            </a:r>
            <a:r>
              <a:rPr lang="en-US" sz="3200" b="1" dirty="0">
                <a:solidFill>
                  <a:schemeClr val="bg1"/>
                </a:solidFill>
                <a:latin typeface="Roboto"/>
              </a:rPr>
              <a:t> </a:t>
            </a:r>
            <a:r>
              <a:rPr lang="en-US" sz="3200" b="1" dirty="0" err="1">
                <a:solidFill>
                  <a:schemeClr val="bg1"/>
                </a:solidFill>
                <a:latin typeface="Roboto"/>
              </a:rPr>
              <a:t>Técnica</a:t>
            </a:r>
            <a:r>
              <a:rPr lang="en-US" sz="3200" b="1" dirty="0">
                <a:solidFill>
                  <a:schemeClr val="bg1"/>
                </a:solidFill>
                <a:latin typeface="Roboto"/>
              </a:rPr>
              <a:t> de </a:t>
            </a:r>
            <a:r>
              <a:rPr lang="en-US" sz="3200" b="1" dirty="0" err="1">
                <a:solidFill>
                  <a:schemeClr val="bg1"/>
                </a:solidFill>
                <a:latin typeface="Roboto"/>
              </a:rPr>
              <a:t>Bellas</a:t>
            </a:r>
            <a:r>
              <a:rPr lang="en-US" sz="3200" b="1" dirty="0">
                <a:solidFill>
                  <a:schemeClr val="bg1"/>
                </a:solidFill>
                <a:latin typeface="Roboto"/>
              </a:rPr>
              <a:t> Artes</a:t>
            </a:r>
            <a:br>
              <a:rPr lang="en-US" sz="3200" b="1" dirty="0">
                <a:solidFill>
                  <a:schemeClr val="bg1"/>
                </a:solidFill>
                <a:latin typeface="Roboto"/>
              </a:rPr>
            </a:br>
            <a:r>
              <a:rPr lang="en-US" sz="3200" b="1" dirty="0">
                <a:solidFill>
                  <a:schemeClr val="bg1"/>
                </a:solidFill>
                <a:latin typeface="Roboto"/>
              </a:rPr>
              <a:t>Highland High School 678-8800 </a:t>
            </a:r>
            <a:r>
              <a:rPr lang="en-US" sz="3200" b="1" dirty="0" err="1">
                <a:solidFill>
                  <a:schemeClr val="bg1"/>
                </a:solidFill>
                <a:latin typeface="Roboto"/>
              </a:rPr>
              <a:t>extensión</a:t>
            </a:r>
            <a:r>
              <a:rPr lang="en-US" sz="3200" b="1" dirty="0">
                <a:solidFill>
                  <a:schemeClr val="bg1"/>
                </a:solidFill>
                <a:latin typeface="Roboto"/>
              </a:rPr>
              <a:t> 8861</a:t>
            </a:r>
          </a:p>
        </p:txBody>
      </p:sp>
    </p:spTree>
    <p:extLst>
      <p:ext uri="{BB962C8B-B14F-4D97-AF65-F5344CB8AC3E}">
        <p14:creationId xmlns:p14="http://schemas.microsoft.com/office/powerpoint/2010/main" val="173491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2/3 D- Design</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lstStyle/>
          <a:p>
            <a:endParaRPr lang="en-US" dirty="0"/>
          </a:p>
        </p:txBody>
      </p:sp>
      <p:sp>
        <p:nvSpPr>
          <p:cNvPr id="4" name="Action Button: Go Forward or Next 3">
            <a:hlinkClick r:id="" action="ppaction://hlinkshowjump?jump=nextslide" highlightClick="1"/>
            <a:extLst>
              <a:ext uri="{FF2B5EF4-FFF2-40B4-BE49-F238E27FC236}">
                <a16:creationId xmlns:a16="http://schemas.microsoft.com/office/drawing/2014/main" id="{74EFA39E-683E-48DA-9FE8-64A7E1DC03FB}"/>
              </a:ext>
            </a:extLst>
          </p:cNvPr>
          <p:cNvSpPr/>
          <p:nvPr/>
        </p:nvSpPr>
        <p:spPr>
          <a:xfrm>
            <a:off x="3908392" y="1682337"/>
            <a:ext cx="978407" cy="609241"/>
          </a:xfrm>
          <a:prstGeom prst="actionButtonForwardNex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AB1A83C-DFC9-4953-9413-CD070691BBE4}"/>
              </a:ext>
            </a:extLst>
          </p:cNvPr>
          <p:cNvSpPr txBox="1"/>
          <p:nvPr/>
        </p:nvSpPr>
        <p:spPr>
          <a:xfrm>
            <a:off x="6644259" y="1448577"/>
            <a:ext cx="3509589" cy="830997"/>
          </a:xfrm>
          <a:prstGeom prst="rect">
            <a:avLst/>
          </a:prstGeom>
          <a:noFill/>
        </p:spPr>
        <p:txBody>
          <a:bodyPr wrap="square" rtlCol="0">
            <a:spAutoFit/>
          </a:bodyPr>
          <a:lstStyle/>
          <a:p>
            <a:r>
              <a:rPr lang="en-US" sz="2400" b="1" dirty="0">
                <a:latin typeface="Roboto"/>
              </a:rPr>
              <a:t>Course syllabus</a:t>
            </a:r>
          </a:p>
          <a:p>
            <a:r>
              <a:rPr lang="en-US" sz="2400" b="1" dirty="0" err="1">
                <a:latin typeface="Roboto"/>
              </a:rPr>
              <a:t>programa</a:t>
            </a:r>
            <a:r>
              <a:rPr lang="en-US" sz="2400" b="1" dirty="0">
                <a:latin typeface="Roboto"/>
              </a:rPr>
              <a:t> del </a:t>
            </a:r>
            <a:r>
              <a:rPr lang="en-US" sz="2400" b="1" dirty="0" err="1">
                <a:latin typeface="Roboto"/>
              </a:rPr>
              <a:t>curso</a:t>
            </a:r>
            <a:endParaRPr lang="en-US" sz="2400" b="1" dirty="0">
              <a:latin typeface="Roboto"/>
            </a:endParaRPr>
          </a:p>
        </p:txBody>
      </p:sp>
      <p:sp>
        <p:nvSpPr>
          <p:cNvPr id="10" name="TextBox 9">
            <a:extLst>
              <a:ext uri="{FF2B5EF4-FFF2-40B4-BE49-F238E27FC236}">
                <a16:creationId xmlns:a16="http://schemas.microsoft.com/office/drawing/2014/main" id="{003AEB3B-C185-4FF2-89F5-373A528E8924}"/>
              </a:ext>
            </a:extLst>
          </p:cNvPr>
          <p:cNvSpPr txBox="1"/>
          <p:nvPr/>
        </p:nvSpPr>
        <p:spPr>
          <a:xfrm>
            <a:off x="1029080" y="2969180"/>
            <a:ext cx="2639185" cy="707886"/>
          </a:xfrm>
          <a:prstGeom prst="rect">
            <a:avLst/>
          </a:prstGeom>
          <a:noFill/>
        </p:spPr>
        <p:txBody>
          <a:bodyPr wrap="square" rtlCol="0">
            <a:spAutoFit/>
          </a:bodyPr>
          <a:lstStyle/>
          <a:p>
            <a:r>
              <a:rPr lang="en-US" sz="2000" b="1" dirty="0">
                <a:latin typeface="Roboto"/>
              </a:rPr>
              <a:t>Supply list</a:t>
            </a:r>
          </a:p>
          <a:p>
            <a:r>
              <a:rPr lang="en-US" sz="2000" b="1" dirty="0" err="1">
                <a:latin typeface="Roboto"/>
              </a:rPr>
              <a:t>lista</a:t>
            </a:r>
            <a:r>
              <a:rPr lang="en-US" sz="2000" b="1" dirty="0">
                <a:latin typeface="Roboto"/>
              </a:rPr>
              <a:t> de </a:t>
            </a:r>
            <a:r>
              <a:rPr lang="en-US" sz="2000" b="1" dirty="0" err="1">
                <a:latin typeface="Roboto"/>
              </a:rPr>
              <a:t>suministros</a:t>
            </a:r>
            <a:endParaRPr lang="en-US" sz="2000" b="1" dirty="0">
              <a:latin typeface="Roboto"/>
            </a:endParaRPr>
          </a:p>
        </p:txBody>
      </p:sp>
      <p:sp>
        <p:nvSpPr>
          <p:cNvPr id="12" name="TextBox 11">
            <a:extLst>
              <a:ext uri="{FF2B5EF4-FFF2-40B4-BE49-F238E27FC236}">
                <a16:creationId xmlns:a16="http://schemas.microsoft.com/office/drawing/2014/main" id="{7928139A-8A8C-45C2-8A3B-5FE0E8733EDE}"/>
              </a:ext>
            </a:extLst>
          </p:cNvPr>
          <p:cNvSpPr txBox="1"/>
          <p:nvPr/>
        </p:nvSpPr>
        <p:spPr>
          <a:xfrm>
            <a:off x="1102039" y="1589131"/>
            <a:ext cx="2360301" cy="1107996"/>
          </a:xfrm>
          <a:prstGeom prst="rect">
            <a:avLst/>
          </a:prstGeom>
          <a:noFill/>
        </p:spPr>
        <p:txBody>
          <a:bodyPr wrap="square" rtlCol="0">
            <a:spAutoFit/>
          </a:bodyPr>
          <a:lstStyle/>
          <a:p>
            <a:r>
              <a:rPr lang="en-US" sz="2400" b="1" dirty="0">
                <a:latin typeface="Roboto"/>
              </a:rPr>
              <a:t>Introduction</a:t>
            </a:r>
          </a:p>
          <a:p>
            <a:r>
              <a:rPr lang="en-US" sz="2400" b="1" dirty="0" err="1">
                <a:latin typeface="Roboto"/>
              </a:rPr>
              <a:t>Introducción</a:t>
            </a:r>
            <a:endParaRPr lang="en-US" sz="2400" b="1" dirty="0">
              <a:latin typeface="Roboto"/>
            </a:endParaRPr>
          </a:p>
          <a:p>
            <a:endParaRPr lang="en-US" dirty="0"/>
          </a:p>
        </p:txBody>
      </p:sp>
      <p:sp>
        <p:nvSpPr>
          <p:cNvPr id="13" name="Action Button: Go Forward or Next 12">
            <a:hlinkClick r:id="" action="ppaction://hlinkshowjump?jump=nextslide" highlightClick="1"/>
            <a:extLst>
              <a:ext uri="{FF2B5EF4-FFF2-40B4-BE49-F238E27FC236}">
                <a16:creationId xmlns:a16="http://schemas.microsoft.com/office/drawing/2014/main" id="{A06E9F86-B400-473A-9D7B-02E2EE0E51C8}"/>
              </a:ext>
            </a:extLst>
          </p:cNvPr>
          <p:cNvSpPr/>
          <p:nvPr/>
        </p:nvSpPr>
        <p:spPr>
          <a:xfrm>
            <a:off x="10383966" y="1477000"/>
            <a:ext cx="977454" cy="655320"/>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Go Forward or Next 13">
            <a:hlinkClick r:id="" action="ppaction://hlinkshowjump?jump=nextslide" highlightClick="1"/>
            <a:extLst>
              <a:ext uri="{FF2B5EF4-FFF2-40B4-BE49-F238E27FC236}">
                <a16:creationId xmlns:a16="http://schemas.microsoft.com/office/drawing/2014/main" id="{470653BB-9D55-436A-BFD9-4A88A19EDE5D}"/>
              </a:ext>
            </a:extLst>
          </p:cNvPr>
          <p:cNvSpPr/>
          <p:nvPr/>
        </p:nvSpPr>
        <p:spPr>
          <a:xfrm>
            <a:off x="3920469" y="3036055"/>
            <a:ext cx="914400" cy="609242"/>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a:extLst>
              <a:ext uri="{FF2B5EF4-FFF2-40B4-BE49-F238E27FC236}">
                <a16:creationId xmlns:a16="http://schemas.microsoft.com/office/drawing/2014/main" id="{D679A305-3C44-4E17-8CB8-C23643024B64}"/>
              </a:ext>
            </a:extLst>
          </p:cNvPr>
          <p:cNvSpPr>
            <a:spLocks noChangeArrowheads="1"/>
          </p:cNvSpPr>
          <p:nvPr/>
        </p:nvSpPr>
        <p:spPr bwMode="auto">
          <a:xfrm>
            <a:off x="7421879" y="2616915"/>
            <a:ext cx="2376677" cy="7034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1" i="0" u="none" strike="noStrike" cap="none" normalizeH="0" baseline="0" dirty="0">
                <a:ln>
                  <a:noFill/>
                </a:ln>
                <a:solidFill>
                  <a:srgbClr val="222222"/>
                </a:solidFill>
                <a:effectLst/>
                <a:latin typeface="Roboto"/>
              </a:rPr>
              <a:t>proyec</a:t>
            </a:r>
            <a:r>
              <a:rPr kumimoji="0" lang="es-ES" altLang="en-US" sz="2400" b="1" i="0" u="none" strike="noStrike" cap="none" normalizeH="0" baseline="0" dirty="0">
                <a:ln>
                  <a:noFill/>
                </a:ln>
                <a:solidFill>
                  <a:srgbClr val="222222"/>
                </a:solidFill>
                <a:effectLst/>
                <a:latin typeface="Roboto"/>
                <a:cs typeface="Arial" panose="020B0604020202020204" pitchFamily="34" charset="0"/>
              </a:rPr>
              <a:t>tos</a:t>
            </a:r>
            <a:r>
              <a:rPr kumimoji="0" lang="es-ES" altLang="en-US" sz="2400" b="1" i="0" u="none" strike="noStrike" cap="none" normalizeH="0" baseline="0" dirty="0">
                <a:ln>
                  <a:noFill/>
                </a:ln>
                <a:solidFill>
                  <a:schemeClr val="tx1"/>
                </a:solidFill>
                <a:effectLst/>
                <a:latin typeface="Roboto"/>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400" b="1" dirty="0" err="1">
                <a:latin typeface="Roboto"/>
                <a:cs typeface="Arial" panose="020B0604020202020204" pitchFamily="34" charset="0"/>
              </a:rPr>
              <a:t>Projects</a:t>
            </a:r>
            <a:endParaRPr kumimoji="0" lang="es-ES" altLang="en-US" sz="2400" b="1" i="0" u="none" strike="noStrike" cap="none" normalizeH="0" baseline="0" dirty="0">
              <a:ln>
                <a:noFill/>
              </a:ln>
              <a:solidFill>
                <a:schemeClr val="tx1"/>
              </a:solidFill>
              <a:effectLst/>
              <a:latin typeface="Roboto"/>
              <a:cs typeface="Arial" panose="020B0604020202020204" pitchFamily="34" charset="0"/>
            </a:endParaRPr>
          </a:p>
        </p:txBody>
      </p:sp>
      <p:sp>
        <p:nvSpPr>
          <p:cNvPr id="28" name="Action Button: Go Forward or Next 27">
            <a:hlinkClick r:id="" action="ppaction://hlinkshowjump?jump=nextslide" highlightClick="1"/>
            <a:extLst>
              <a:ext uri="{FF2B5EF4-FFF2-40B4-BE49-F238E27FC236}">
                <a16:creationId xmlns:a16="http://schemas.microsoft.com/office/drawing/2014/main" id="{4076E062-39F4-429B-9D62-EC1A219BE4BF}"/>
              </a:ext>
            </a:extLst>
          </p:cNvPr>
          <p:cNvSpPr/>
          <p:nvPr/>
        </p:nvSpPr>
        <p:spPr>
          <a:xfrm flipV="1">
            <a:off x="10240899" y="2644758"/>
            <a:ext cx="1120521" cy="675566"/>
          </a:xfrm>
          <a:prstGeom prst="actionButtonForwardNex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Go Forward or Next 28">
            <a:hlinkClick r:id="" action="ppaction://hlinkshowjump?jump=nextslide" highlightClick="1"/>
            <a:extLst>
              <a:ext uri="{FF2B5EF4-FFF2-40B4-BE49-F238E27FC236}">
                <a16:creationId xmlns:a16="http://schemas.microsoft.com/office/drawing/2014/main" id="{87D02C18-D5A8-4A73-9418-C7066EC31670}"/>
              </a:ext>
            </a:extLst>
          </p:cNvPr>
          <p:cNvSpPr/>
          <p:nvPr/>
        </p:nvSpPr>
        <p:spPr>
          <a:xfrm rot="10800000" flipH="1">
            <a:off x="3894390" y="4105486"/>
            <a:ext cx="914400" cy="6092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2C64890-5B3C-4C79-9C9D-2F5DD99A786C}"/>
              </a:ext>
            </a:extLst>
          </p:cNvPr>
          <p:cNvSpPr txBox="1"/>
          <p:nvPr/>
        </p:nvSpPr>
        <p:spPr>
          <a:xfrm>
            <a:off x="1303020" y="4206386"/>
            <a:ext cx="1805940" cy="830997"/>
          </a:xfrm>
          <a:prstGeom prst="rect">
            <a:avLst/>
          </a:prstGeom>
          <a:noFill/>
        </p:spPr>
        <p:txBody>
          <a:bodyPr wrap="square" rtlCol="0">
            <a:spAutoFit/>
          </a:bodyPr>
          <a:lstStyle/>
          <a:p>
            <a:r>
              <a:rPr lang="en-US" sz="2400" b="1" dirty="0">
                <a:latin typeface="Roboto"/>
              </a:rPr>
              <a:t>Task</a:t>
            </a:r>
            <a:br>
              <a:rPr lang="en-US" sz="2400" b="1" dirty="0">
                <a:latin typeface="Roboto"/>
              </a:rPr>
            </a:br>
            <a:r>
              <a:rPr lang="en-US" sz="2400" b="1" dirty="0" err="1">
                <a:latin typeface="Roboto"/>
              </a:rPr>
              <a:t>Tareas</a:t>
            </a:r>
            <a:endParaRPr lang="en-US" sz="2400" b="1" dirty="0">
              <a:latin typeface="Roboto"/>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331ED33A-4E20-4D10-B284-052ABB81E925}"/>
              </a:ext>
            </a:extLst>
          </p:cNvPr>
          <p:cNvSpPr/>
          <p:nvPr/>
        </p:nvSpPr>
        <p:spPr>
          <a:xfrm>
            <a:off x="10279951" y="3898866"/>
            <a:ext cx="1042416" cy="675566"/>
          </a:xfrm>
          <a:prstGeom prst="actionButtonForwardNex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CF92164-CEC4-4A7F-9DFF-A2150BF0AA72}"/>
              </a:ext>
            </a:extLst>
          </p:cNvPr>
          <p:cNvSpPr txBox="1"/>
          <p:nvPr/>
        </p:nvSpPr>
        <p:spPr>
          <a:xfrm>
            <a:off x="6935438" y="3866546"/>
            <a:ext cx="2962274" cy="707886"/>
          </a:xfrm>
          <a:prstGeom prst="rect">
            <a:avLst/>
          </a:prstGeom>
          <a:noFill/>
        </p:spPr>
        <p:txBody>
          <a:bodyPr wrap="square" rtlCol="0">
            <a:spAutoFit/>
          </a:bodyPr>
          <a:lstStyle/>
          <a:p>
            <a:r>
              <a:rPr lang="en-US" sz="2000" b="1" dirty="0">
                <a:latin typeface="Roboto"/>
              </a:rPr>
              <a:t>Due  dates</a:t>
            </a:r>
            <a:br>
              <a:rPr lang="en-US" sz="2000" b="1" dirty="0">
                <a:latin typeface="Roboto"/>
              </a:rPr>
            </a:br>
            <a:r>
              <a:rPr lang="en-US" sz="2000" b="1" dirty="0" err="1">
                <a:latin typeface="Roboto"/>
              </a:rPr>
              <a:t>fechas</a:t>
            </a:r>
            <a:r>
              <a:rPr lang="en-US" sz="2000" b="1" dirty="0">
                <a:latin typeface="Roboto"/>
              </a:rPr>
              <a:t> de </a:t>
            </a:r>
            <a:r>
              <a:rPr lang="en-US" sz="2000" b="1" dirty="0" err="1">
                <a:latin typeface="Roboto"/>
              </a:rPr>
              <a:t>vencimiento</a:t>
            </a:r>
            <a:endParaRPr lang="en-US" sz="2000" b="1" dirty="0">
              <a:latin typeface="Roboto"/>
            </a:endParaRPr>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39" name="Action Button: Go Forward or Next 38">
            <a:hlinkClick r:id="" action="ppaction://hlinkshowjump?jump=nextslide" highlightClick="1"/>
            <a:extLst>
              <a:ext uri="{FF2B5EF4-FFF2-40B4-BE49-F238E27FC236}">
                <a16:creationId xmlns:a16="http://schemas.microsoft.com/office/drawing/2014/main" id="{4A0B8F18-BE80-4802-8293-E3647A5AF94F}"/>
              </a:ext>
            </a:extLst>
          </p:cNvPr>
          <p:cNvSpPr/>
          <p:nvPr/>
        </p:nvSpPr>
        <p:spPr>
          <a:xfrm>
            <a:off x="3912181" y="5348858"/>
            <a:ext cx="914401" cy="609241"/>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211973B-D2A4-470E-8780-753D2C4810AD}"/>
              </a:ext>
            </a:extLst>
          </p:cNvPr>
          <p:cNvSpPr txBox="1"/>
          <p:nvPr/>
        </p:nvSpPr>
        <p:spPr>
          <a:xfrm>
            <a:off x="1303020" y="5329168"/>
            <a:ext cx="1958340" cy="830997"/>
          </a:xfrm>
          <a:prstGeom prst="rect">
            <a:avLst/>
          </a:prstGeom>
          <a:noFill/>
        </p:spPr>
        <p:txBody>
          <a:bodyPr wrap="square" rtlCol="0">
            <a:spAutoFit/>
          </a:bodyPr>
          <a:lstStyle/>
          <a:p>
            <a:r>
              <a:rPr lang="en-US" sz="2400" b="1" dirty="0">
                <a:latin typeface="Roboto"/>
              </a:rPr>
              <a:t>Zoom    </a:t>
            </a:r>
            <a:r>
              <a:rPr lang="en-US" sz="2400" b="1" dirty="0" err="1">
                <a:latin typeface="Roboto"/>
              </a:rPr>
              <a:t>enfocar</a:t>
            </a:r>
            <a:endParaRPr lang="en-US" sz="2400" b="1" dirty="0">
              <a:latin typeface="Roboto"/>
            </a:endParaRPr>
          </a:p>
        </p:txBody>
      </p:sp>
      <p:sp>
        <p:nvSpPr>
          <p:cNvPr id="42" name="Action Button: Go Forward or Next 41">
            <a:hlinkClick r:id="" action="ppaction://hlinkshowjump?jump=nextslide" highlightClick="1"/>
            <a:extLst>
              <a:ext uri="{FF2B5EF4-FFF2-40B4-BE49-F238E27FC236}">
                <a16:creationId xmlns:a16="http://schemas.microsoft.com/office/drawing/2014/main" id="{E3FB6246-398A-493C-B917-7B8EEC561D0D}"/>
              </a:ext>
            </a:extLst>
          </p:cNvPr>
          <p:cNvSpPr/>
          <p:nvPr/>
        </p:nvSpPr>
        <p:spPr>
          <a:xfrm>
            <a:off x="10319004" y="5095999"/>
            <a:ext cx="1042416" cy="785600"/>
          </a:xfrm>
          <a:prstGeom prst="actionButtonForwardNext">
            <a:avLst/>
          </a:prstGeom>
          <a:solidFill>
            <a:srgbClr val="F80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51AB94B-C850-4D38-9B55-F9453AC81144}"/>
              </a:ext>
            </a:extLst>
          </p:cNvPr>
          <p:cNvSpPr txBox="1"/>
          <p:nvPr/>
        </p:nvSpPr>
        <p:spPr>
          <a:xfrm>
            <a:off x="7609334" y="5144502"/>
            <a:ext cx="1656585" cy="523220"/>
          </a:xfrm>
          <a:prstGeom prst="rect">
            <a:avLst/>
          </a:prstGeom>
          <a:noFill/>
        </p:spPr>
        <p:txBody>
          <a:bodyPr wrap="square" rtlCol="0">
            <a:spAutoFit/>
          </a:bodyPr>
          <a:lstStyle/>
          <a:p>
            <a:r>
              <a:rPr lang="en-US" sz="2800" b="1" dirty="0">
                <a:latin typeface="Roboto"/>
              </a:rPr>
              <a:t>videos</a:t>
            </a:r>
          </a:p>
        </p:txBody>
      </p:sp>
    </p:spTree>
    <p:extLst>
      <p:ext uri="{BB962C8B-B14F-4D97-AF65-F5344CB8AC3E}">
        <p14:creationId xmlns:p14="http://schemas.microsoft.com/office/powerpoint/2010/main" val="16230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br>
              <a:rPr lang="en-US" dirty="0"/>
            </a:br>
            <a:br>
              <a:rPr lang="en-US" dirty="0"/>
            </a:br>
            <a:r>
              <a:rPr lang="en-US" dirty="0" err="1"/>
              <a:t>Arte</a:t>
            </a:r>
            <a:r>
              <a:rPr lang="en-US" dirty="0"/>
              <a:t> </a:t>
            </a:r>
            <a:r>
              <a:rPr lang="en-US" dirty="0" err="1"/>
              <a:t>básico</a:t>
            </a:r>
            <a:r>
              <a:rPr lang="en-US" dirty="0"/>
              <a:t> Syllabus</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lstStyle/>
          <a:p>
            <a:r>
              <a:rPr lang="es-ES" dirty="0"/>
              <a:t>Instructora: Sra. Brooks</a:t>
            </a:r>
          </a:p>
          <a:p>
            <a:r>
              <a:rPr lang="es-ES" dirty="0"/>
              <a:t>Título del curso: Arte Básico 1</a:t>
            </a:r>
          </a:p>
          <a:p>
            <a:r>
              <a:rPr lang="es-ES" dirty="0"/>
              <a:t>Lugar/Tiempo: Aprendizaje a distancia</a:t>
            </a:r>
          </a:p>
          <a:p>
            <a:r>
              <a:rPr lang="es-ES" dirty="0"/>
              <a:t>Normas de Aprendizaje Esenciales</a:t>
            </a:r>
          </a:p>
          <a:p>
            <a:endParaRPr lang="es-ES" dirty="0"/>
          </a:p>
          <a:p>
            <a:r>
              <a:rPr lang="es-ES" dirty="0"/>
              <a:t>Normas esenciales de Bellas Artes</a:t>
            </a:r>
          </a:p>
          <a:p>
            <a:r>
              <a:rPr lang="es-ES" dirty="0"/>
              <a:t>Los estudiantes utilizarán múltiples enfoques para comenzar los esfuerzos creativos</a:t>
            </a:r>
          </a:p>
          <a:p>
            <a:r>
              <a:rPr lang="es-ES" dirty="0"/>
              <a:t>Los estudiantes organizarán y desarrollarán ideas artísticas y trabajarán</a:t>
            </a:r>
          </a:p>
          <a:p>
            <a:r>
              <a:rPr lang="es-ES" dirty="0"/>
              <a:t>Los estudiantes perfeccionarán y completarán obras de arte artísticas</a:t>
            </a:r>
          </a:p>
          <a:p>
            <a:r>
              <a:rPr lang="es-ES" dirty="0"/>
              <a:t>Los estudiantes analizarán e interpretarán el trabajo artístico para la reflexión</a:t>
            </a:r>
          </a:p>
          <a:p>
            <a:r>
              <a:rPr lang="es-ES" dirty="0"/>
              <a:t>Los estudiantes analizarán e interpretarán el trabajo artístico para exposiciones comunitarias</a:t>
            </a:r>
          </a:p>
          <a:p>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795910"/>
            <a:ext cx="607257" cy="607257"/>
          </a:xfrm>
          <a:prstGeom prst="rect">
            <a:avLst/>
          </a:prstGeom>
        </p:spPr>
      </p:pic>
    </p:spTree>
    <p:extLst>
      <p:ext uri="{BB962C8B-B14F-4D97-AF65-F5344CB8AC3E}">
        <p14:creationId xmlns:p14="http://schemas.microsoft.com/office/powerpoint/2010/main" val="372070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err="1"/>
              <a:t>Arte</a:t>
            </a:r>
            <a:r>
              <a:rPr lang="en-US" dirty="0"/>
              <a:t> </a:t>
            </a:r>
            <a:r>
              <a:rPr lang="en-US" dirty="0" err="1"/>
              <a:t>básico</a:t>
            </a:r>
            <a:r>
              <a:rPr lang="en-US" dirty="0"/>
              <a:t> Syllabus</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normAutofit lnSpcReduction="10000"/>
          </a:bodyPr>
          <a:lstStyle/>
          <a:p>
            <a:endParaRPr lang="es-ES" dirty="0"/>
          </a:p>
          <a:p>
            <a:pPr algn="l"/>
            <a:r>
              <a:rPr lang="es-ES" dirty="0"/>
              <a:t>Descripción del curso: Espero que a partir de este curso adquieran conocimientos suficientes para proporcionar instrucción de arte secundaria y adulta sustantiva.  Para ayudarle a hacerlo, este curso implica nueve experiencias prácticas.  La mayor parte del trabajo en clase implica la preparación para estos esfuerzos docentes a través de debates, conferencias y proyectos asignados sobre los temas pertinentes de educación artística. Zoom sincronizado y asincrónico vídeos e instrucciones.</a:t>
            </a:r>
          </a:p>
          <a:p>
            <a:pPr algn="l"/>
            <a:endParaRPr lang="es-ES" dirty="0"/>
          </a:p>
          <a:p>
            <a:pPr algn="l"/>
            <a:r>
              <a:rPr lang="es-ES" dirty="0"/>
              <a:t>Objetivo del curso: Los estudiantes trabajarán para alcanzar los objetivos generales del programa de educación artística: 1) Aplicar una filosofía que integre significativamente una visión integral de la educación artística y las experiencias de vida. 2) Aplicar una perspectiva global a las cuestiones de la cultura (incluyendo clase, raza, género, etnia, valores, etc.) según se apliquen a la experiencia artística. 3) Para realizar cambios a través de la experiencia artística para mejorar la calidad de vida. 4) Poseer un conocimiento del área de contenido del arte básico.</a:t>
            </a:r>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Tree>
    <p:extLst>
      <p:ext uri="{BB962C8B-B14F-4D97-AF65-F5344CB8AC3E}">
        <p14:creationId xmlns:p14="http://schemas.microsoft.com/office/powerpoint/2010/main" val="394553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err="1"/>
              <a:t>Arte</a:t>
            </a:r>
            <a:r>
              <a:rPr lang="en-US" dirty="0"/>
              <a:t> </a:t>
            </a:r>
            <a:r>
              <a:rPr lang="en-US" dirty="0" err="1"/>
              <a:t>básico</a:t>
            </a:r>
            <a:r>
              <a:rPr lang="en-US" dirty="0"/>
              <a:t> Syllabus</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normAutofit fontScale="92500"/>
          </a:bodyPr>
          <a:lstStyle/>
          <a:p>
            <a:endParaRPr lang="es-ES" dirty="0"/>
          </a:p>
          <a:p>
            <a:pPr algn="l"/>
            <a:r>
              <a:rPr lang="es-ES" dirty="0"/>
              <a:t>Proyectos de clase: Durante cada período (cuarto) (semestre), asignaré en clase un proyecto artístico en varios medios de arte (dibujo y pintura, y creación).  Cada estudiante es responsable de completar cada proyecto antes de la fecha de vencimiento y mantener ese proyecto en su portafolio (proporcionado y almacenado en casa).  Asignaré aproximadamente 10-11 piezas principales por término además de en ejercicios de clase. En caso de que una persona pueda completar toda la tarea asignada antes del final del plazo, se espera que ese estudiante complete proyectos adicionales de elección de alumno hasta el final del período.</a:t>
            </a:r>
          </a:p>
          <a:p>
            <a:pPr algn="l"/>
            <a:endParaRPr lang="es-ES" dirty="0"/>
          </a:p>
          <a:p>
            <a:pPr algn="l"/>
            <a:r>
              <a:rPr lang="es-ES" dirty="0"/>
              <a:t>Examen: Se le pedirá al estudiante que complete una Evaluación de Desempeño Basada en el Aula de acuerdo con los Estándares de Aprendizaje del Estado de Washington.</a:t>
            </a:r>
          </a:p>
          <a:p>
            <a:pPr algn="l"/>
            <a:r>
              <a:rPr lang="es-ES" dirty="0"/>
              <a:t>Una evaluación previa y una evaluación posterior</a:t>
            </a:r>
          </a:p>
          <a:p>
            <a:pPr algn="l"/>
            <a:r>
              <a:rPr lang="es-ES" dirty="0"/>
              <a:t>Participación: El esfuerzo diario, la participación en la clase y la asistencia son importantes para el progreso.  Animo a cada alumno a dar lo mejor de sí cada día.  Sigo la asistencia y compongo las políticas de trabajo que se describen en el manual del alumno.</a:t>
            </a:r>
          </a:p>
          <a:p>
            <a:pPr algn="l"/>
            <a:endParaRPr lang="es-ES"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Tree>
    <p:extLst>
      <p:ext uri="{BB962C8B-B14F-4D97-AF65-F5344CB8AC3E}">
        <p14:creationId xmlns:p14="http://schemas.microsoft.com/office/powerpoint/2010/main" val="209954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err="1"/>
              <a:t>Arte</a:t>
            </a:r>
            <a:r>
              <a:rPr lang="en-US" dirty="0"/>
              <a:t> </a:t>
            </a:r>
            <a:r>
              <a:rPr lang="en-US" dirty="0" err="1"/>
              <a:t>básico</a:t>
            </a:r>
            <a:r>
              <a:rPr lang="en-US" dirty="0"/>
              <a:t> Syllabus</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normAutofit fontScale="70000" lnSpcReduction="20000"/>
          </a:bodyPr>
          <a:lstStyle/>
          <a:p>
            <a:pPr algn="l"/>
            <a:endParaRPr lang="es-ES" dirty="0"/>
          </a:p>
          <a:p>
            <a:pPr algn="l"/>
            <a:r>
              <a:rPr lang="es-ES" dirty="0"/>
              <a:t>Calificación: Evaluaré el trabajo como se describe en las rúbricas adjuntas, hojas de fabricación, organizadores gráficos, hojas de horas y la composición.  </a:t>
            </a:r>
            <a:r>
              <a:rPr lang="es-ES" dirty="0" err="1"/>
              <a:t>Evaluo</a:t>
            </a:r>
            <a:r>
              <a:rPr lang="es-ES" dirty="0"/>
              <a:t> las calificaciones de cada término de acuerdo con la siguiente escala:</a:t>
            </a:r>
          </a:p>
          <a:p>
            <a:pPr algn="l"/>
            <a:r>
              <a:rPr lang="es-ES" dirty="0"/>
              <a:t>Proyectos de Clase 8 a 10 </a:t>
            </a:r>
            <a:r>
              <a:rPr lang="es-ES" dirty="0" err="1"/>
              <a:t>pts</a:t>
            </a:r>
            <a:endParaRPr lang="es-ES" dirty="0"/>
          </a:p>
          <a:p>
            <a:pPr algn="l"/>
            <a:r>
              <a:rPr lang="es-ES" dirty="0"/>
              <a:t>Participación/esfuerzo (semanal) 10pts</a:t>
            </a:r>
          </a:p>
          <a:p>
            <a:pPr algn="l"/>
            <a:r>
              <a:rPr lang="es-ES" dirty="0"/>
              <a:t>Evaluaciones 10pts de CBPA</a:t>
            </a:r>
          </a:p>
          <a:p>
            <a:pPr algn="l"/>
            <a:r>
              <a:rPr lang="es-ES" dirty="0"/>
              <a:t> </a:t>
            </a:r>
          </a:p>
          <a:p>
            <a:pPr algn="l"/>
            <a:r>
              <a:rPr lang="es-ES" dirty="0"/>
              <a:t>Los proyectos se evaluarán de acuerdo con los siguientes criterios:</a:t>
            </a:r>
          </a:p>
          <a:p>
            <a:pPr algn="l"/>
            <a:r>
              <a:rPr lang="es-ES" dirty="0"/>
              <a:t>Esfuerzo:</a:t>
            </a:r>
          </a:p>
          <a:p>
            <a:pPr algn="l"/>
            <a:r>
              <a:rPr lang="es-ES" dirty="0"/>
              <a:t>Hace el mejor esfuerzo para completar los proyectos como se explica</a:t>
            </a:r>
          </a:p>
          <a:p>
            <a:pPr algn="l"/>
            <a:r>
              <a:rPr lang="es-ES" dirty="0"/>
              <a:t>Artesanía:</a:t>
            </a:r>
          </a:p>
          <a:p>
            <a:pPr algn="l"/>
            <a:r>
              <a:rPr lang="es-ES" dirty="0"/>
              <a:t>Maneja los materiales de arte correctamente.  Presenta profesionalmente los proyectos finales (limpios, limpios, sin arrugas)</a:t>
            </a:r>
          </a:p>
          <a:p>
            <a:pPr algn="l"/>
            <a:endParaRPr lang="es-ES" dirty="0"/>
          </a:p>
          <a:p>
            <a:pPr algn="l"/>
            <a:r>
              <a:rPr lang="es-ES" dirty="0"/>
              <a:t>Cumple con los objetivos de asignación:</a:t>
            </a:r>
          </a:p>
          <a:p>
            <a:pPr algn="l"/>
            <a:r>
              <a:rPr lang="es-ES" dirty="0"/>
              <a:t>Completa cada proyecto de acuerdo con la instrucción</a:t>
            </a:r>
          </a:p>
          <a:p>
            <a:pPr algn="l"/>
            <a:r>
              <a:rPr lang="es-ES" dirty="0"/>
              <a:t>Demuestra una comprensión de la asignación</a:t>
            </a:r>
          </a:p>
          <a:p>
            <a:pPr algn="l"/>
            <a:endParaRPr lang="es-ES"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Tree>
    <p:extLst>
      <p:ext uri="{BB962C8B-B14F-4D97-AF65-F5344CB8AC3E}">
        <p14:creationId xmlns:p14="http://schemas.microsoft.com/office/powerpoint/2010/main" val="416837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err="1"/>
              <a:t>Arte</a:t>
            </a:r>
            <a:r>
              <a:rPr lang="en-US" dirty="0"/>
              <a:t> </a:t>
            </a:r>
            <a:r>
              <a:rPr lang="en-US" dirty="0" err="1"/>
              <a:t>básico</a:t>
            </a:r>
            <a:r>
              <a:rPr lang="en-US" dirty="0"/>
              <a:t> Syllabus</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normAutofit/>
          </a:bodyPr>
          <a:lstStyle/>
          <a:p>
            <a:pPr algn="l"/>
            <a:endParaRPr lang="es-ES" dirty="0"/>
          </a:p>
          <a:p>
            <a:pPr algn="l"/>
            <a:endParaRPr lang="es-ES"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1ABF649C-9E8D-4339-95EA-820811B94BA1}"/>
              </a:ext>
            </a:extLst>
          </p:cNvPr>
          <p:cNvSpPr/>
          <p:nvPr/>
        </p:nvSpPr>
        <p:spPr>
          <a:xfrm>
            <a:off x="418809" y="1305342"/>
            <a:ext cx="11384629" cy="3416320"/>
          </a:xfrm>
          <a:prstGeom prst="rect">
            <a:avLst/>
          </a:prstGeom>
        </p:spPr>
        <p:txBody>
          <a:bodyPr wrap="square">
            <a:spAutoFit/>
          </a:bodyPr>
          <a:lstStyle/>
          <a:p>
            <a:r>
              <a:rPr lang="es-ES" dirty="0"/>
              <a:t>Tarifas y materiales</a:t>
            </a:r>
          </a:p>
          <a:p>
            <a:endParaRPr lang="es-ES" dirty="0"/>
          </a:p>
          <a:p>
            <a:r>
              <a:rPr lang="es-ES" dirty="0"/>
              <a:t>Los estudiantes tendrán que ser responsables de asignar sus propios materiales para cada proyecto. Si los estudiantes no pueden comprar suministros o herramientas necesarias, entonces deben ponerse en contacto conmigo y solicitar suministros específicos que necesitarán para completar cada proyecto. Trataré de suministrar al estudiante los suministros mínimos requeridos para cada proyecto. Los estudiantes podrán recoger estos suministros en la oficina principal.</a:t>
            </a:r>
          </a:p>
          <a:p>
            <a:endParaRPr lang="es-ES" dirty="0"/>
          </a:p>
          <a:p>
            <a:r>
              <a:rPr lang="es-ES" dirty="0"/>
              <a:t>Herramientas si un estudiante solicita herramientas, entonces serán responsables de mantener y devolver las herramientas a HHS. Si las herramientas se pierden o se dañan, entonces el estudiante tendrá que reemplazar las herramientas o estar sujeto a una multa.</a:t>
            </a:r>
          </a:p>
          <a:p>
            <a:endParaRPr lang="es-ES" dirty="0"/>
          </a:p>
        </p:txBody>
      </p:sp>
    </p:spTree>
    <p:extLst>
      <p:ext uri="{BB962C8B-B14F-4D97-AF65-F5344CB8AC3E}">
        <p14:creationId xmlns:p14="http://schemas.microsoft.com/office/powerpoint/2010/main" val="1268065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err="1"/>
              <a:t>Arte</a:t>
            </a:r>
            <a:r>
              <a:rPr lang="en-US" dirty="0"/>
              <a:t> </a:t>
            </a:r>
            <a:r>
              <a:rPr lang="en-US" dirty="0" err="1"/>
              <a:t>básico</a:t>
            </a:r>
            <a:r>
              <a:rPr lang="en-US" dirty="0"/>
              <a:t> Syllabus</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normAutofit/>
          </a:bodyPr>
          <a:lstStyle/>
          <a:p>
            <a:pPr algn="l"/>
            <a:endParaRPr lang="es-ES" dirty="0"/>
          </a:p>
          <a:p>
            <a:pPr algn="l"/>
            <a:endParaRPr lang="es-ES"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859461" y="774893"/>
            <a:ext cx="11439567" cy="6155531"/>
          </a:xfrm>
          <a:prstGeom prst="rect">
            <a:avLst/>
          </a:prstGeom>
        </p:spPr>
        <p:txBody>
          <a:bodyPr wrap="square">
            <a:spAutoFit/>
          </a:bodyPr>
          <a:lstStyle/>
          <a:p>
            <a:endParaRPr lang="es-ES" dirty="0"/>
          </a:p>
          <a:p>
            <a:endParaRPr lang="es-ES" dirty="0"/>
          </a:p>
          <a:p>
            <a:r>
              <a:rPr lang="es-ES" sz="2000" b="1" dirty="0">
                <a:latin typeface="Roboto"/>
              </a:rPr>
              <a:t>Proyectos/Líneas de tiempos</a:t>
            </a:r>
          </a:p>
          <a:p>
            <a:endParaRPr lang="es-ES" sz="2000" b="1" dirty="0">
              <a:latin typeface="Roboto"/>
            </a:endParaRPr>
          </a:p>
          <a:p>
            <a:r>
              <a:rPr lang="es-ES" sz="2000" b="1" dirty="0">
                <a:latin typeface="Roboto"/>
              </a:rPr>
              <a:t>Práctica </a:t>
            </a:r>
            <a:r>
              <a:rPr lang="es-ES" sz="2000" b="1" dirty="0" err="1">
                <a:latin typeface="Roboto"/>
              </a:rPr>
              <a:t>Zentangle</a:t>
            </a:r>
            <a:r>
              <a:rPr lang="es-ES" sz="2000" b="1" dirty="0">
                <a:latin typeface="Roboto"/>
              </a:rPr>
              <a:t>/ semana 1</a:t>
            </a:r>
          </a:p>
          <a:p>
            <a:r>
              <a:rPr lang="es-ES" sz="2000" b="1" dirty="0">
                <a:latin typeface="Roboto"/>
              </a:rPr>
              <a:t>Proyecto </a:t>
            </a:r>
            <a:r>
              <a:rPr lang="es-ES" sz="2000" b="1" dirty="0" err="1">
                <a:latin typeface="Roboto"/>
              </a:rPr>
              <a:t>Zentangle</a:t>
            </a:r>
            <a:r>
              <a:rPr lang="es-ES" sz="2000" b="1" dirty="0">
                <a:latin typeface="Roboto"/>
              </a:rPr>
              <a:t>/semana 2/3</a:t>
            </a:r>
          </a:p>
          <a:p>
            <a:r>
              <a:rPr lang="es-ES" sz="2000" b="1" dirty="0">
                <a:latin typeface="Roboto"/>
              </a:rPr>
              <a:t>Práctica característica facial/ semana 4		</a:t>
            </a:r>
          </a:p>
          <a:p>
            <a:r>
              <a:rPr lang="es-ES" sz="2000" b="1" dirty="0">
                <a:latin typeface="Roboto"/>
              </a:rPr>
              <a:t>Familia / autorretrato / semana 5/6</a:t>
            </a:r>
          </a:p>
          <a:p>
            <a:r>
              <a:rPr lang="es-ES" sz="2000" b="1" dirty="0">
                <a:latin typeface="Roboto"/>
              </a:rPr>
              <a:t>Papel 3-d blanco y negro </a:t>
            </a:r>
            <a:r>
              <a:rPr lang="es-ES" sz="2000" b="1" dirty="0" err="1">
                <a:latin typeface="Roboto"/>
              </a:rPr>
              <a:t>Mandala</a:t>
            </a:r>
            <a:r>
              <a:rPr lang="es-ES" sz="2000" b="1" dirty="0">
                <a:latin typeface="Roboto"/>
              </a:rPr>
              <a:t> semana 7/8</a:t>
            </a:r>
          </a:p>
          <a:p>
            <a:r>
              <a:rPr lang="es-ES" sz="2000" b="1" dirty="0">
                <a:latin typeface="Roboto"/>
              </a:rPr>
              <a:t>Rueda de color/semana 9 </a:t>
            </a:r>
          </a:p>
          <a:p>
            <a:r>
              <a:rPr lang="es-ES" sz="2000" b="1" dirty="0">
                <a:latin typeface="Roboto"/>
              </a:rPr>
              <a:t>Color </a:t>
            </a:r>
            <a:r>
              <a:rPr lang="es-ES" sz="2000" b="1" dirty="0" err="1">
                <a:latin typeface="Roboto"/>
              </a:rPr>
              <a:t>Mandala</a:t>
            </a:r>
            <a:r>
              <a:rPr lang="es-ES" sz="2000" b="1" dirty="0">
                <a:latin typeface="Roboto"/>
              </a:rPr>
              <a:t> semana10/11  </a:t>
            </a:r>
          </a:p>
          <a:p>
            <a:r>
              <a:rPr lang="es-ES" sz="2000" b="1" dirty="0">
                <a:latin typeface="Roboto"/>
              </a:rPr>
              <a:t>Estudio del color del agua / semana 12/13</a:t>
            </a:r>
          </a:p>
          <a:p>
            <a:r>
              <a:rPr lang="es-ES" sz="2000" b="1" dirty="0">
                <a:latin typeface="Roboto"/>
              </a:rPr>
              <a:t>Práctica de pluma/tinta/semana 14</a:t>
            </a:r>
          </a:p>
          <a:p>
            <a:r>
              <a:rPr lang="es-ES" sz="2000" b="1" dirty="0">
                <a:latin typeface="Roboto"/>
              </a:rPr>
              <a:t>Composición de pluma/tinta/semana 15/16</a:t>
            </a:r>
          </a:p>
          <a:p>
            <a:r>
              <a:rPr lang="es-ES" sz="2000" b="1" dirty="0">
                <a:latin typeface="Roboto"/>
              </a:rPr>
              <a:t>Elección del estudiante/semana 17</a:t>
            </a:r>
          </a:p>
          <a:p>
            <a:r>
              <a:rPr lang="es-ES" sz="2000" b="1" dirty="0">
                <a:latin typeface="Roboto"/>
              </a:rPr>
              <a:t>CBPA'S/semana 18</a:t>
            </a:r>
          </a:p>
          <a:p>
            <a:r>
              <a:rPr lang="es-ES" sz="2000" b="1" dirty="0">
                <a:latin typeface="Roboto"/>
              </a:rPr>
              <a:t> </a:t>
            </a:r>
          </a:p>
          <a:p>
            <a:r>
              <a:rPr lang="es-ES" sz="2000" b="1" dirty="0">
                <a:latin typeface="Roboto"/>
              </a:rPr>
              <a:t>Los proyectos y la cronología están sujetos a cambios de acuerdo con los plazos de programación de trimestres o semestres durante el quórum de aprendizaje a distancia.</a:t>
            </a:r>
          </a:p>
          <a:p>
            <a:endParaRPr lang="es-ES" dirty="0"/>
          </a:p>
        </p:txBody>
      </p:sp>
    </p:spTree>
    <p:extLst>
      <p:ext uri="{BB962C8B-B14F-4D97-AF65-F5344CB8AC3E}">
        <p14:creationId xmlns:p14="http://schemas.microsoft.com/office/powerpoint/2010/main" val="109830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br>
              <a:rPr lang="es-ES" dirty="0"/>
            </a:br>
            <a:br>
              <a:rPr lang="es-ES" dirty="0"/>
            </a:br>
            <a:r>
              <a:rPr lang="es-ES" dirty="0"/>
              <a:t>Perla de joyería y alambre</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92480" y="974607"/>
            <a:ext cx="11839153" cy="5784548"/>
          </a:xfrm>
        </p:spPr>
        <p:txBody>
          <a:bodyPr>
            <a:normAutofit fontScale="25000" lnSpcReduction="20000"/>
          </a:bodyPr>
          <a:lstStyle/>
          <a:p>
            <a:pPr algn="l"/>
            <a:endParaRPr lang="es-ES" dirty="0"/>
          </a:p>
          <a:p>
            <a:pPr algn="l"/>
            <a:r>
              <a:rPr lang="es-ES" sz="7200" b="1" dirty="0">
                <a:latin typeface="Roboto"/>
              </a:rPr>
              <a:t>Instructora: Sra. Brooks</a:t>
            </a:r>
          </a:p>
          <a:p>
            <a:pPr algn="l"/>
            <a:endParaRPr lang="es-ES" sz="7200" b="1" dirty="0">
              <a:latin typeface="Roboto"/>
            </a:endParaRPr>
          </a:p>
          <a:p>
            <a:pPr algn="l"/>
            <a:r>
              <a:rPr lang="es-ES" sz="7200" b="1" dirty="0">
                <a:latin typeface="Roboto"/>
              </a:rPr>
              <a:t>Título del curso: </a:t>
            </a:r>
            <a:r>
              <a:rPr lang="es-ES" sz="7200" b="1" dirty="0" err="1">
                <a:latin typeface="Roboto"/>
              </a:rPr>
              <a:t>Jewelry</a:t>
            </a:r>
            <a:r>
              <a:rPr lang="es-ES" sz="7200" b="1" dirty="0">
                <a:latin typeface="Roboto"/>
              </a:rPr>
              <a:t> </a:t>
            </a:r>
            <a:r>
              <a:rPr lang="es-ES" sz="7200" b="1" dirty="0" err="1">
                <a:latin typeface="Roboto"/>
              </a:rPr>
              <a:t>Bead</a:t>
            </a:r>
            <a:r>
              <a:rPr lang="es-ES" sz="7200" b="1" dirty="0">
                <a:latin typeface="Roboto"/>
              </a:rPr>
              <a:t>/Wire</a:t>
            </a:r>
          </a:p>
          <a:p>
            <a:pPr algn="l"/>
            <a:endParaRPr lang="es-ES" sz="7200" b="1" dirty="0">
              <a:latin typeface="Roboto"/>
            </a:endParaRPr>
          </a:p>
          <a:p>
            <a:pPr algn="l"/>
            <a:r>
              <a:rPr lang="es-ES" sz="7200" b="1" dirty="0">
                <a:latin typeface="Roboto"/>
              </a:rPr>
              <a:t>Lugar/Tiempo: Aprendizaje a distancia</a:t>
            </a:r>
          </a:p>
          <a:p>
            <a:pPr algn="l"/>
            <a:r>
              <a:rPr lang="es-ES" sz="7200" b="1" dirty="0">
                <a:latin typeface="Roboto"/>
              </a:rPr>
              <a:t>Normas de Aprendizaje Esenciales</a:t>
            </a:r>
          </a:p>
          <a:p>
            <a:pPr algn="l"/>
            <a:endParaRPr lang="es-ES" sz="7200" b="1" dirty="0">
              <a:latin typeface="Roboto"/>
            </a:endParaRPr>
          </a:p>
          <a:p>
            <a:pPr algn="l"/>
            <a:r>
              <a:rPr lang="es-ES" sz="7200" b="1" dirty="0">
                <a:latin typeface="Roboto"/>
              </a:rPr>
              <a:t>Normas esenciales de Bellas Artes</a:t>
            </a:r>
          </a:p>
          <a:p>
            <a:pPr algn="l"/>
            <a:r>
              <a:rPr lang="es-ES" sz="7200" b="1" dirty="0">
                <a:latin typeface="Roboto"/>
              </a:rPr>
              <a:t>Los estudiantes utilizarán múltiples enfoques para comenzar los esfuerzos creativos</a:t>
            </a:r>
          </a:p>
          <a:p>
            <a:pPr algn="l"/>
            <a:r>
              <a:rPr lang="es-ES" sz="7200" b="1" dirty="0">
                <a:latin typeface="Roboto"/>
              </a:rPr>
              <a:t>Los estudiantes organizarán y desarrollarán ideas artísticas y trabajarán</a:t>
            </a:r>
          </a:p>
          <a:p>
            <a:pPr algn="l"/>
            <a:r>
              <a:rPr lang="es-ES" sz="7200" b="1" dirty="0">
                <a:latin typeface="Roboto"/>
              </a:rPr>
              <a:t>Los estudiantes perfeccionarán y completarán obras de arte artísticas</a:t>
            </a:r>
          </a:p>
          <a:p>
            <a:pPr algn="l"/>
            <a:r>
              <a:rPr lang="es-ES" sz="7200" b="1" dirty="0">
                <a:latin typeface="Roboto"/>
              </a:rPr>
              <a:t>Los estudiantes analizarán e interpretarán el trabajo artístico para la reflexión</a:t>
            </a:r>
          </a:p>
          <a:p>
            <a:pPr algn="l"/>
            <a:r>
              <a:rPr lang="es-ES" sz="7200" b="1" dirty="0">
                <a:latin typeface="Roboto"/>
              </a:rPr>
              <a:t>Los estudiantes analizarán e interpretarán el trabajo artístico para exposiciones comunitarias</a:t>
            </a:r>
          </a:p>
          <a:p>
            <a:pPr algn="l"/>
            <a:endParaRPr lang="es-ES" sz="7200" b="1" dirty="0">
              <a:latin typeface="Roboto"/>
            </a:endParaRPr>
          </a:p>
          <a:p>
            <a:pPr algn="l"/>
            <a:r>
              <a:rPr lang="es-ES" sz="7200" b="1" dirty="0">
                <a:latin typeface="Roboto"/>
              </a:rPr>
              <a:t>Descripción del curso: Espero que a partir de este curso adquieran conocimientos suficientes para proporcionar instrucción de arte secundaria y adulta sustantiva.  Para ayudarle a hacerlo, este curso implica nueve experiencias prácticas.  La mayor parte del trabajo en clase implica la preparación para estos esfuerzos docentes a través de debates, conferencias y proyectos asignados sobre los temas pertinentes de educación artística. Zoom sincronizado y asincrónico vídeos e instrucciones.</a:t>
            </a:r>
          </a:p>
          <a:p>
            <a:pPr algn="l"/>
            <a:r>
              <a:rPr lang="es-ES" sz="7200" b="1" dirty="0">
                <a:latin typeface="Roboto"/>
              </a:rPr>
              <a:t> </a:t>
            </a: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r>
              <a:rPr lang="es-ES" sz="2000" b="1" dirty="0">
                <a:latin typeface="Roboto"/>
              </a:rPr>
              <a:t>.</a:t>
            </a:r>
          </a:p>
          <a:p>
            <a:endParaRPr lang="es-ES" dirty="0"/>
          </a:p>
        </p:txBody>
      </p:sp>
    </p:spTree>
    <p:extLst>
      <p:ext uri="{BB962C8B-B14F-4D97-AF65-F5344CB8AC3E}">
        <p14:creationId xmlns:p14="http://schemas.microsoft.com/office/powerpoint/2010/main" val="418336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Perla de joyería y alambre</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92480" y="974607"/>
            <a:ext cx="11839153" cy="5784548"/>
          </a:xfrm>
        </p:spPr>
        <p:txBody>
          <a:bodyPr>
            <a:normAutofit/>
          </a:bodyPr>
          <a:lstStyle/>
          <a:p>
            <a:pPr algn="l"/>
            <a:r>
              <a:rPr lang="es-ES" sz="7200" b="1" dirty="0">
                <a:latin typeface="Roboto"/>
              </a:rPr>
              <a:t> </a:t>
            </a: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r>
              <a:rPr lang="es-ES" sz="2000" b="1" dirty="0">
                <a:latin typeface="Roboto"/>
              </a:rPr>
              <a:t>.</a:t>
            </a:r>
          </a:p>
          <a:p>
            <a:endParaRPr lang="es-ES" dirty="0"/>
          </a:p>
        </p:txBody>
      </p:sp>
      <p:sp>
        <p:nvSpPr>
          <p:cNvPr id="6" name="Rectangle 5">
            <a:extLst>
              <a:ext uri="{FF2B5EF4-FFF2-40B4-BE49-F238E27FC236}">
                <a16:creationId xmlns:a16="http://schemas.microsoft.com/office/drawing/2014/main" id="{8FF81B9F-CE69-4DD7-9929-37478E866557}"/>
              </a:ext>
            </a:extLst>
          </p:cNvPr>
          <p:cNvSpPr/>
          <p:nvPr/>
        </p:nvSpPr>
        <p:spPr>
          <a:xfrm>
            <a:off x="897153" y="1251946"/>
            <a:ext cx="10502367" cy="4985980"/>
          </a:xfrm>
          <a:prstGeom prst="rect">
            <a:avLst/>
          </a:prstGeom>
        </p:spPr>
        <p:txBody>
          <a:bodyPr wrap="square">
            <a:spAutoFit/>
          </a:bodyPr>
          <a:lstStyle/>
          <a:p>
            <a:r>
              <a:rPr lang="es-ES" sz="2000" b="1" dirty="0">
                <a:latin typeface="Roboto"/>
              </a:rPr>
              <a:t>Objetivo del curso: Los estudiantes trabajarán para alcanzar los objetivos generales del programa de educación artística: 1) Aplicar una filosofía que integre significativamente una visión integral de la educación artística y las experiencias de vida. 2) Aplicar una perspectiva global a las cuestiones de la cultura (incluyendo clase, raza, género, etnia, valores, etc.) que se aplican a la experiencia artística. 3) Para realizar cambios a través de la experiencia artística para mejorar la calidad de vida. 4) Poseer un conocimiento</a:t>
            </a:r>
          </a:p>
          <a:p>
            <a:endParaRPr lang="es-ES" sz="2000" b="1" dirty="0">
              <a:latin typeface="Roboto"/>
            </a:endParaRPr>
          </a:p>
          <a:p>
            <a:r>
              <a:rPr lang="es-ES" sz="2000" b="1" dirty="0">
                <a:latin typeface="Roboto"/>
              </a:rPr>
              <a:t>Proyectos del curso: Durante cada trimestre, asignaré en proyectos de cuentas de clase y alambre.  Cada estudiante es responsable de completar cada proyecto antes de la fecha de vencimiento.  Asignaré aproximadamente 14-16 piezas principales por semestre aproximadamente un proyecto por semana.  En caso de que una persona pueda completar toda la tarea asignada antes del final del plazo, se espera que ese estudiante complete proyectos adicionales de elección de alumno hasta el final del período.</a:t>
            </a:r>
          </a:p>
          <a:p>
            <a:endParaRPr lang="es-ES" dirty="0"/>
          </a:p>
        </p:txBody>
      </p:sp>
    </p:spTree>
    <p:extLst>
      <p:ext uri="{BB962C8B-B14F-4D97-AF65-F5344CB8AC3E}">
        <p14:creationId xmlns:p14="http://schemas.microsoft.com/office/powerpoint/2010/main" val="113927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Perla de joyería y alambre</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92480" y="974607"/>
            <a:ext cx="11839153" cy="5784548"/>
          </a:xfrm>
        </p:spPr>
        <p:txBody>
          <a:bodyPr>
            <a:normAutofit fontScale="32500" lnSpcReduction="20000"/>
          </a:bodyPr>
          <a:lstStyle/>
          <a:p>
            <a:pPr algn="l"/>
            <a:r>
              <a:rPr lang="es-ES" sz="7200" b="1" dirty="0">
                <a:latin typeface="Roboto"/>
              </a:rPr>
              <a:t> </a:t>
            </a:r>
          </a:p>
          <a:p>
            <a:pPr algn="l"/>
            <a:r>
              <a:rPr lang="es-ES" sz="7200" b="1" dirty="0">
                <a:latin typeface="Roboto"/>
              </a:rPr>
              <a:t>Objetivo del curso: Los estudiantes trabajarán para alcanzar los objetivos generales del programa de educación artística: 1) Aplicar una filosofía que integre significativamente una visión integral de la educación artística y las experiencias de vida. 2) Aplicar una perspectiva global a las cuestiones de la cultura (incluyendo clase, raza, género, etnia, valores, etc.) que se aplican a la experiencia artística. 3) Para realizar cambios a través de la experiencia artística para mejorar la calidad de vida. 4) Poseer un conocimiento</a:t>
            </a:r>
          </a:p>
          <a:p>
            <a:pPr algn="l"/>
            <a:endParaRPr lang="es-ES" sz="7200" b="1" dirty="0">
              <a:latin typeface="Roboto"/>
            </a:endParaRPr>
          </a:p>
          <a:p>
            <a:pPr algn="l"/>
            <a:r>
              <a:rPr lang="es-ES" sz="7200" b="1" dirty="0">
                <a:latin typeface="Roboto"/>
              </a:rPr>
              <a:t>Proyectos del curso: Durante cada trimestre, asignaré en proyectos de cuentas de clase y alambre.  Cada estudiante es responsable de completar cada proyecto antes de la fecha de vencimiento.  Asignaré aproximadamente 14-16 piezas principales por semestre aproximadamente un proyecto por semana.  En caso de que una persona pueda completar toda la tarea asignada antes del final del plazo, se espera que ese estudiante complete proyectos adicionales de elección de alumno hasta el final del período.</a:t>
            </a: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380820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F5EF-C369-4B01-BF43-ED9B05EFD78C}"/>
              </a:ext>
            </a:extLst>
          </p:cNvPr>
          <p:cNvSpPr>
            <a:spLocks noGrp="1"/>
          </p:cNvSpPr>
          <p:nvPr>
            <p:ph type="title"/>
          </p:nvPr>
        </p:nvSpPr>
        <p:spPr/>
        <p:txBody>
          <a:bodyPr vert="horz" lIns="91440" tIns="45720" rIns="91440" bIns="45720" rtlCol="0" anchor="b">
            <a:normAutofit/>
          </a:bodyPr>
          <a:lstStyle/>
          <a:p>
            <a:r>
              <a:rPr lang="en-US" sz="3800" b="1" i="0" kern="1200" cap="all" baseline="0" dirty="0">
                <a:latin typeface="+mj-lt"/>
                <a:ea typeface="+mj-ea"/>
                <a:cs typeface="+mj-cs"/>
              </a:rPr>
              <a:t>Symbol’s and their meaning</a:t>
            </a:r>
          </a:p>
        </p:txBody>
      </p:sp>
      <p:pic>
        <p:nvPicPr>
          <p:cNvPr id="13" name="Content Placeholder 12" descr="Eye">
            <a:extLst>
              <a:ext uri="{FF2B5EF4-FFF2-40B4-BE49-F238E27FC236}">
                <a16:creationId xmlns:a16="http://schemas.microsoft.com/office/drawing/2014/main" id="{1116E2D6-41E2-444B-90A4-ADA8D7B155A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3029" y="900465"/>
            <a:ext cx="914400" cy="914400"/>
          </a:xfrm>
        </p:spPr>
      </p:pic>
      <p:sp>
        <p:nvSpPr>
          <p:cNvPr id="3" name="Text Placeholder 2">
            <a:extLst>
              <a:ext uri="{FF2B5EF4-FFF2-40B4-BE49-F238E27FC236}">
                <a16:creationId xmlns:a16="http://schemas.microsoft.com/office/drawing/2014/main" id="{A6B498E1-D5B1-4D2B-8ADA-586FF3ABBEBD}"/>
              </a:ext>
            </a:extLst>
          </p:cNvPr>
          <p:cNvSpPr>
            <a:spLocks noGrp="1"/>
          </p:cNvSpPr>
          <p:nvPr>
            <p:ph type="body" sz="half" idx="2"/>
          </p:nvPr>
        </p:nvSpPr>
        <p:spPr/>
        <p:txBody>
          <a:bodyPr/>
          <a:lstStyle/>
          <a:p>
            <a:endParaRPr lang="en-US"/>
          </a:p>
        </p:txBody>
      </p:sp>
      <p:pic>
        <p:nvPicPr>
          <p:cNvPr id="9" name="Content Placeholder 8" descr="City lights focused in magnifying glass">
            <a:extLst>
              <a:ext uri="{FF2B5EF4-FFF2-40B4-BE49-F238E27FC236}">
                <a16:creationId xmlns:a16="http://schemas.microsoft.com/office/drawing/2014/main" id="{D796DA38-17F6-476C-A709-D07BD5351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88" y="2132569"/>
            <a:ext cx="3975184" cy="3485434"/>
          </a:xfrm>
          <a:prstGeom prst="rect">
            <a:avLst/>
          </a:prstGeom>
        </p:spPr>
      </p:pic>
      <p:sp>
        <p:nvSpPr>
          <p:cNvPr id="15" name="TextBox 14">
            <a:extLst>
              <a:ext uri="{FF2B5EF4-FFF2-40B4-BE49-F238E27FC236}">
                <a16:creationId xmlns:a16="http://schemas.microsoft.com/office/drawing/2014/main" id="{73FC022C-6D34-48CC-9EC6-5401B2778606}"/>
              </a:ext>
            </a:extLst>
          </p:cNvPr>
          <p:cNvSpPr txBox="1"/>
          <p:nvPr/>
        </p:nvSpPr>
        <p:spPr>
          <a:xfrm>
            <a:off x="5826752" y="1041409"/>
            <a:ext cx="1933809" cy="830997"/>
          </a:xfrm>
          <a:prstGeom prst="rect">
            <a:avLst/>
          </a:prstGeom>
          <a:noFill/>
        </p:spPr>
        <p:txBody>
          <a:bodyPr wrap="square" rtlCol="0">
            <a:spAutoFit/>
          </a:bodyPr>
          <a:lstStyle/>
          <a:p>
            <a:r>
              <a:rPr lang="en-US" sz="1200" b="1" dirty="0"/>
              <a:t>Watch video/ or slide </a:t>
            </a:r>
            <a:r>
              <a:rPr lang="en-US" sz="1200" b="1" dirty="0" err="1"/>
              <a:t>showVer</a:t>
            </a:r>
            <a:r>
              <a:rPr lang="en-US" sz="1200" b="1" dirty="0"/>
              <a:t> video o </a:t>
            </a:r>
            <a:r>
              <a:rPr lang="en-US" sz="1200" b="1" dirty="0" err="1"/>
              <a:t>presentación</a:t>
            </a:r>
            <a:r>
              <a:rPr lang="en-US" sz="1200" b="1" dirty="0"/>
              <a:t> de </a:t>
            </a:r>
            <a:r>
              <a:rPr lang="en-US" sz="1200" b="1" dirty="0" err="1"/>
              <a:t>diapositivas</a:t>
            </a:r>
            <a:endParaRPr lang="en-US" sz="1200" b="1" dirty="0"/>
          </a:p>
        </p:txBody>
      </p:sp>
      <p:pic>
        <p:nvPicPr>
          <p:cNvPr id="19" name="Graphic 18" descr="Checklist">
            <a:extLst>
              <a:ext uri="{FF2B5EF4-FFF2-40B4-BE49-F238E27FC236}">
                <a16:creationId xmlns:a16="http://schemas.microsoft.com/office/drawing/2014/main" id="{9A158C24-6649-4593-BD3D-FD86BBD5FA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9219" y="950264"/>
            <a:ext cx="751137" cy="712989"/>
          </a:xfrm>
          <a:prstGeom prst="rect">
            <a:avLst/>
          </a:prstGeom>
        </p:spPr>
      </p:pic>
      <p:sp>
        <p:nvSpPr>
          <p:cNvPr id="21" name="TextBox 20">
            <a:extLst>
              <a:ext uri="{FF2B5EF4-FFF2-40B4-BE49-F238E27FC236}">
                <a16:creationId xmlns:a16="http://schemas.microsoft.com/office/drawing/2014/main" id="{018A03E2-9A91-426F-A78C-3B3D8C53043D}"/>
              </a:ext>
            </a:extLst>
          </p:cNvPr>
          <p:cNvSpPr txBox="1"/>
          <p:nvPr/>
        </p:nvSpPr>
        <p:spPr>
          <a:xfrm>
            <a:off x="8269635" y="1123082"/>
            <a:ext cx="1143019" cy="461665"/>
          </a:xfrm>
          <a:prstGeom prst="rect">
            <a:avLst/>
          </a:prstGeom>
          <a:noFill/>
        </p:spPr>
        <p:txBody>
          <a:bodyPr wrap="square" rtlCol="0">
            <a:spAutoFit/>
          </a:bodyPr>
          <a:lstStyle/>
          <a:p>
            <a:r>
              <a:rPr lang="en-US" sz="1200" b="1" dirty="0" err="1"/>
              <a:t>Hacer</a:t>
            </a:r>
            <a:r>
              <a:rPr lang="en-US" sz="1200" b="1" dirty="0"/>
              <a:t> </a:t>
            </a:r>
            <a:r>
              <a:rPr lang="en-US" sz="1200" b="1" dirty="0" err="1"/>
              <a:t>tarea</a:t>
            </a:r>
            <a:r>
              <a:rPr lang="en-US" sz="1200" b="1" dirty="0"/>
              <a:t>  </a:t>
            </a:r>
          </a:p>
          <a:p>
            <a:r>
              <a:rPr lang="en-US" sz="1200" b="1" dirty="0"/>
              <a:t>Do task</a:t>
            </a:r>
          </a:p>
        </p:txBody>
      </p:sp>
      <p:pic>
        <p:nvPicPr>
          <p:cNvPr id="23" name="Graphic 22" descr="Bullseye">
            <a:extLst>
              <a:ext uri="{FF2B5EF4-FFF2-40B4-BE49-F238E27FC236}">
                <a16:creationId xmlns:a16="http://schemas.microsoft.com/office/drawing/2014/main" id="{CBF378C3-69DB-4E04-A128-7C4045FD19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70611" y="256375"/>
            <a:ext cx="510507" cy="539704"/>
          </a:xfrm>
          <a:prstGeom prst="rect">
            <a:avLst/>
          </a:prstGeom>
        </p:spPr>
      </p:pic>
      <p:pic>
        <p:nvPicPr>
          <p:cNvPr id="26" name="Graphic 25" descr="Artist">
            <a:extLst>
              <a:ext uri="{FF2B5EF4-FFF2-40B4-BE49-F238E27FC236}">
                <a16:creationId xmlns:a16="http://schemas.microsoft.com/office/drawing/2014/main" id="{DC266365-996E-4A30-97EC-00E2514199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19806" y="2083578"/>
            <a:ext cx="510507" cy="607257"/>
          </a:xfrm>
          <a:prstGeom prst="rect">
            <a:avLst/>
          </a:prstGeom>
        </p:spPr>
      </p:pic>
      <p:sp>
        <p:nvSpPr>
          <p:cNvPr id="28" name="TextBox 27">
            <a:extLst>
              <a:ext uri="{FF2B5EF4-FFF2-40B4-BE49-F238E27FC236}">
                <a16:creationId xmlns:a16="http://schemas.microsoft.com/office/drawing/2014/main" id="{1F8885C7-648E-47C6-A6B6-AC310031D4B9}"/>
              </a:ext>
            </a:extLst>
          </p:cNvPr>
          <p:cNvSpPr txBox="1"/>
          <p:nvPr/>
        </p:nvSpPr>
        <p:spPr>
          <a:xfrm>
            <a:off x="10376157" y="214164"/>
            <a:ext cx="1424038" cy="830997"/>
          </a:xfrm>
          <a:prstGeom prst="rect">
            <a:avLst/>
          </a:prstGeom>
          <a:noFill/>
        </p:spPr>
        <p:txBody>
          <a:bodyPr wrap="square" rtlCol="0">
            <a:spAutoFit/>
          </a:bodyPr>
          <a:lstStyle/>
          <a:p>
            <a:r>
              <a:rPr lang="en-US" sz="1200" b="1" dirty="0"/>
              <a:t>Goals</a:t>
            </a:r>
          </a:p>
          <a:p>
            <a:r>
              <a:rPr lang="en-US" sz="1200" b="1" dirty="0"/>
              <a:t>Objectives</a:t>
            </a:r>
          </a:p>
          <a:p>
            <a:r>
              <a:rPr lang="en-US" sz="1200" b="1" dirty="0" err="1"/>
              <a:t>Metas</a:t>
            </a:r>
            <a:endParaRPr lang="en-US" sz="1200" b="1" dirty="0"/>
          </a:p>
          <a:p>
            <a:r>
              <a:rPr lang="en-US" sz="1200" b="1" dirty="0" err="1"/>
              <a:t>objetivos</a:t>
            </a:r>
            <a:endParaRPr lang="en-US" sz="1200" b="1" dirty="0"/>
          </a:p>
        </p:txBody>
      </p:sp>
      <p:sp>
        <p:nvSpPr>
          <p:cNvPr id="30" name="TextBox 29">
            <a:extLst>
              <a:ext uri="{FF2B5EF4-FFF2-40B4-BE49-F238E27FC236}">
                <a16:creationId xmlns:a16="http://schemas.microsoft.com/office/drawing/2014/main" id="{8BC1BFB6-4462-41D8-8C1B-BBFC82295BCC}"/>
              </a:ext>
            </a:extLst>
          </p:cNvPr>
          <p:cNvSpPr txBox="1"/>
          <p:nvPr/>
        </p:nvSpPr>
        <p:spPr>
          <a:xfrm>
            <a:off x="8285997" y="2294117"/>
            <a:ext cx="920211" cy="461665"/>
          </a:xfrm>
          <a:prstGeom prst="rect">
            <a:avLst/>
          </a:prstGeom>
          <a:noFill/>
        </p:spPr>
        <p:txBody>
          <a:bodyPr wrap="square" rtlCol="0">
            <a:spAutoFit/>
          </a:bodyPr>
          <a:lstStyle/>
          <a:p>
            <a:r>
              <a:rPr lang="en-US" sz="1200" b="1" dirty="0" err="1"/>
              <a:t>Proyectos</a:t>
            </a:r>
            <a:endParaRPr lang="en-US" sz="1200" b="1" dirty="0"/>
          </a:p>
          <a:p>
            <a:r>
              <a:rPr lang="en-US" sz="1200" b="1" dirty="0"/>
              <a:t>Projects</a:t>
            </a:r>
          </a:p>
        </p:txBody>
      </p:sp>
      <p:pic>
        <p:nvPicPr>
          <p:cNvPr id="33" name="Graphic 32" descr="Reflection">
            <a:extLst>
              <a:ext uri="{FF2B5EF4-FFF2-40B4-BE49-F238E27FC236}">
                <a16:creationId xmlns:a16="http://schemas.microsoft.com/office/drawing/2014/main" id="{84631602-ADC5-4438-A855-BF881F1353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20672" y="3135357"/>
            <a:ext cx="669079" cy="669079"/>
          </a:xfrm>
          <a:prstGeom prst="rect">
            <a:avLst/>
          </a:prstGeom>
        </p:spPr>
      </p:pic>
      <p:sp>
        <p:nvSpPr>
          <p:cNvPr id="34" name="TextBox 33">
            <a:extLst>
              <a:ext uri="{FF2B5EF4-FFF2-40B4-BE49-F238E27FC236}">
                <a16:creationId xmlns:a16="http://schemas.microsoft.com/office/drawing/2014/main" id="{4ECF785F-D436-42D1-93B5-76AD05977681}"/>
              </a:ext>
            </a:extLst>
          </p:cNvPr>
          <p:cNvSpPr txBox="1"/>
          <p:nvPr/>
        </p:nvSpPr>
        <p:spPr>
          <a:xfrm>
            <a:off x="5787428" y="3079959"/>
            <a:ext cx="1164265" cy="1200329"/>
          </a:xfrm>
          <a:prstGeom prst="rect">
            <a:avLst/>
          </a:prstGeom>
          <a:noFill/>
        </p:spPr>
        <p:txBody>
          <a:bodyPr wrap="square" rtlCol="0">
            <a:spAutoFit/>
          </a:bodyPr>
          <a:lstStyle/>
          <a:p>
            <a:r>
              <a:rPr lang="en-US" sz="1200" b="1" dirty="0"/>
              <a:t>Reflection</a:t>
            </a:r>
          </a:p>
          <a:p>
            <a:r>
              <a:rPr lang="en-US" sz="1200" b="1" dirty="0"/>
              <a:t>Evaluation</a:t>
            </a:r>
          </a:p>
          <a:p>
            <a:r>
              <a:rPr lang="en-US" sz="1200" b="1" dirty="0"/>
              <a:t>Rubric</a:t>
            </a:r>
          </a:p>
          <a:p>
            <a:r>
              <a:rPr lang="en-US" sz="1200" b="1" dirty="0" err="1"/>
              <a:t>Reflexión</a:t>
            </a:r>
            <a:endParaRPr lang="en-US" sz="1200" b="1" dirty="0"/>
          </a:p>
          <a:p>
            <a:r>
              <a:rPr lang="en-US" sz="1200" b="1" dirty="0" err="1"/>
              <a:t>Evaluación</a:t>
            </a:r>
            <a:endParaRPr lang="en-US" sz="1200" b="1" dirty="0"/>
          </a:p>
          <a:p>
            <a:r>
              <a:rPr lang="en-US" sz="1200" b="1" dirty="0" err="1"/>
              <a:t>Rúbrica</a:t>
            </a:r>
            <a:endParaRPr lang="en-US" sz="1200" b="1" dirty="0"/>
          </a:p>
        </p:txBody>
      </p:sp>
      <p:pic>
        <p:nvPicPr>
          <p:cNvPr id="36" name="Graphic 35" descr="Document">
            <a:extLst>
              <a:ext uri="{FF2B5EF4-FFF2-40B4-BE49-F238E27FC236}">
                <a16:creationId xmlns:a16="http://schemas.microsoft.com/office/drawing/2014/main" id="{AB31A938-B5CC-4C91-BBF1-EA3AC415F6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78636" y="1135756"/>
            <a:ext cx="527497" cy="527497"/>
          </a:xfrm>
          <a:prstGeom prst="rect">
            <a:avLst/>
          </a:prstGeom>
        </p:spPr>
      </p:pic>
      <p:sp>
        <p:nvSpPr>
          <p:cNvPr id="37" name="TextBox 36">
            <a:extLst>
              <a:ext uri="{FF2B5EF4-FFF2-40B4-BE49-F238E27FC236}">
                <a16:creationId xmlns:a16="http://schemas.microsoft.com/office/drawing/2014/main" id="{9F43BE77-909B-41A6-8EAE-BF25AED7D946}"/>
              </a:ext>
            </a:extLst>
          </p:cNvPr>
          <p:cNvSpPr txBox="1"/>
          <p:nvPr/>
        </p:nvSpPr>
        <p:spPr>
          <a:xfrm>
            <a:off x="10242146" y="1148421"/>
            <a:ext cx="1753669" cy="461665"/>
          </a:xfrm>
          <a:prstGeom prst="rect">
            <a:avLst/>
          </a:prstGeom>
          <a:noFill/>
        </p:spPr>
        <p:txBody>
          <a:bodyPr wrap="square" rtlCol="0">
            <a:spAutoFit/>
          </a:bodyPr>
          <a:lstStyle/>
          <a:p>
            <a:r>
              <a:rPr lang="en-US" sz="1200" b="1" dirty="0"/>
              <a:t>Graphic organizer</a:t>
            </a:r>
          </a:p>
          <a:p>
            <a:r>
              <a:rPr lang="en-US" sz="1200" b="1" dirty="0" err="1"/>
              <a:t>Organizador</a:t>
            </a:r>
            <a:r>
              <a:rPr lang="en-US" sz="1200" b="1" dirty="0"/>
              <a:t> </a:t>
            </a:r>
            <a:r>
              <a:rPr lang="en-US" sz="1200" b="1" dirty="0" err="1"/>
              <a:t>gráfico</a:t>
            </a:r>
            <a:endParaRPr lang="en-US" sz="1200" b="1" dirty="0"/>
          </a:p>
        </p:txBody>
      </p:sp>
      <p:pic>
        <p:nvPicPr>
          <p:cNvPr id="39" name="Graphic 38" descr="Aspiration">
            <a:extLst>
              <a:ext uri="{FF2B5EF4-FFF2-40B4-BE49-F238E27FC236}">
                <a16:creationId xmlns:a16="http://schemas.microsoft.com/office/drawing/2014/main" id="{5AB8A2BA-8800-41ED-BE58-D5BB1B7751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05242" y="2125022"/>
            <a:ext cx="527497" cy="624665"/>
          </a:xfrm>
          <a:prstGeom prst="rect">
            <a:avLst/>
          </a:prstGeom>
        </p:spPr>
      </p:pic>
      <p:sp>
        <p:nvSpPr>
          <p:cNvPr id="40" name="TextBox 39">
            <a:extLst>
              <a:ext uri="{FF2B5EF4-FFF2-40B4-BE49-F238E27FC236}">
                <a16:creationId xmlns:a16="http://schemas.microsoft.com/office/drawing/2014/main" id="{B729FA41-1B57-4D7E-946A-0DFB9D56BC1F}"/>
              </a:ext>
            </a:extLst>
          </p:cNvPr>
          <p:cNvSpPr txBox="1"/>
          <p:nvPr/>
        </p:nvSpPr>
        <p:spPr>
          <a:xfrm>
            <a:off x="5547532" y="2264291"/>
            <a:ext cx="1985238" cy="830997"/>
          </a:xfrm>
          <a:prstGeom prst="rect">
            <a:avLst/>
          </a:prstGeom>
          <a:noFill/>
        </p:spPr>
        <p:txBody>
          <a:bodyPr wrap="square" rtlCol="0">
            <a:spAutoFit/>
          </a:bodyPr>
          <a:lstStyle/>
          <a:p>
            <a:r>
              <a:rPr lang="en-US" sz="1200" b="1" dirty="0"/>
              <a:t>Personal growth </a:t>
            </a:r>
            <a:r>
              <a:rPr lang="en-US" sz="1200" b="1" dirty="0" err="1"/>
              <a:t>goalsMetas</a:t>
            </a:r>
            <a:r>
              <a:rPr lang="en-US" sz="1200" b="1" dirty="0"/>
              <a:t> de </a:t>
            </a:r>
            <a:r>
              <a:rPr lang="en-US" sz="1200" b="1" dirty="0" err="1"/>
              <a:t>crecimiento</a:t>
            </a:r>
            <a:r>
              <a:rPr lang="en-US" sz="1200" b="1" dirty="0"/>
              <a:t> personal</a:t>
            </a:r>
          </a:p>
          <a:p>
            <a:endParaRPr lang="en-US" sz="1200" b="1" dirty="0"/>
          </a:p>
        </p:txBody>
      </p:sp>
      <p:pic>
        <p:nvPicPr>
          <p:cNvPr id="42" name="Graphic 41" descr="Stopwatch 75%">
            <a:extLst>
              <a:ext uri="{FF2B5EF4-FFF2-40B4-BE49-F238E27FC236}">
                <a16:creationId xmlns:a16="http://schemas.microsoft.com/office/drawing/2014/main" id="{896E10FD-0A40-47E7-AA6E-FE33A23C1AD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82627" y="2136036"/>
            <a:ext cx="579012" cy="579012"/>
          </a:xfrm>
          <a:prstGeom prst="rect">
            <a:avLst/>
          </a:prstGeom>
        </p:spPr>
      </p:pic>
      <p:sp>
        <p:nvSpPr>
          <p:cNvPr id="43" name="TextBox 42">
            <a:extLst>
              <a:ext uri="{FF2B5EF4-FFF2-40B4-BE49-F238E27FC236}">
                <a16:creationId xmlns:a16="http://schemas.microsoft.com/office/drawing/2014/main" id="{C214183C-F6AC-4729-B523-D72DE159425D}"/>
              </a:ext>
            </a:extLst>
          </p:cNvPr>
          <p:cNvSpPr txBox="1"/>
          <p:nvPr/>
        </p:nvSpPr>
        <p:spPr>
          <a:xfrm>
            <a:off x="10298460" y="2247950"/>
            <a:ext cx="1408923" cy="461665"/>
          </a:xfrm>
          <a:prstGeom prst="rect">
            <a:avLst/>
          </a:prstGeom>
          <a:noFill/>
        </p:spPr>
        <p:txBody>
          <a:bodyPr wrap="square" rtlCol="0">
            <a:spAutoFit/>
          </a:bodyPr>
          <a:lstStyle/>
          <a:p>
            <a:r>
              <a:rPr lang="en-US" sz="1200" b="1" dirty="0"/>
              <a:t>Time sheet</a:t>
            </a:r>
          </a:p>
          <a:p>
            <a:r>
              <a:rPr lang="en-US" sz="1200" b="1" dirty="0"/>
              <a:t>Hoja de horas</a:t>
            </a:r>
          </a:p>
        </p:txBody>
      </p:sp>
      <p:pic>
        <p:nvPicPr>
          <p:cNvPr id="45" name="Graphic 44" descr="Contract">
            <a:extLst>
              <a:ext uri="{FF2B5EF4-FFF2-40B4-BE49-F238E27FC236}">
                <a16:creationId xmlns:a16="http://schemas.microsoft.com/office/drawing/2014/main" id="{728B8D07-49AD-469A-A5C3-316898D3563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18449" y="3180003"/>
            <a:ext cx="607257" cy="607257"/>
          </a:xfrm>
          <a:prstGeom prst="rect">
            <a:avLst/>
          </a:prstGeom>
        </p:spPr>
      </p:pic>
      <p:sp>
        <p:nvSpPr>
          <p:cNvPr id="46" name="TextBox 45">
            <a:extLst>
              <a:ext uri="{FF2B5EF4-FFF2-40B4-BE49-F238E27FC236}">
                <a16:creationId xmlns:a16="http://schemas.microsoft.com/office/drawing/2014/main" id="{B0FD2016-B6F4-43CD-B8AB-5037127A6DE8}"/>
              </a:ext>
            </a:extLst>
          </p:cNvPr>
          <p:cNvSpPr txBox="1"/>
          <p:nvPr/>
        </p:nvSpPr>
        <p:spPr>
          <a:xfrm>
            <a:off x="8214242" y="3174662"/>
            <a:ext cx="1456369" cy="830997"/>
          </a:xfrm>
          <a:prstGeom prst="rect">
            <a:avLst/>
          </a:prstGeom>
          <a:noFill/>
        </p:spPr>
        <p:txBody>
          <a:bodyPr wrap="square" rtlCol="0">
            <a:spAutoFit/>
          </a:bodyPr>
          <a:lstStyle/>
          <a:p>
            <a:r>
              <a:rPr lang="en-US" sz="1200" b="1" dirty="0"/>
              <a:t>Contract for project</a:t>
            </a:r>
          </a:p>
          <a:p>
            <a:r>
              <a:rPr lang="en-US" sz="1200" b="1" dirty="0" err="1"/>
              <a:t>Contrato</a:t>
            </a:r>
            <a:r>
              <a:rPr lang="en-US" sz="1200" b="1" dirty="0"/>
              <a:t> por </a:t>
            </a:r>
            <a:r>
              <a:rPr lang="en-US" sz="1200" b="1" dirty="0" err="1"/>
              <a:t>proyecto</a:t>
            </a:r>
            <a:endParaRPr lang="en-US" sz="1200" b="1" dirty="0"/>
          </a:p>
        </p:txBody>
      </p:sp>
      <p:pic>
        <p:nvPicPr>
          <p:cNvPr id="48" name="Graphic 47" descr="Production">
            <a:extLst>
              <a:ext uri="{FF2B5EF4-FFF2-40B4-BE49-F238E27FC236}">
                <a16:creationId xmlns:a16="http://schemas.microsoft.com/office/drawing/2014/main" id="{3A89ED7B-85CB-41C0-A537-57CD36B8C1F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602105" y="3139493"/>
            <a:ext cx="579013" cy="579013"/>
          </a:xfrm>
          <a:prstGeom prst="rect">
            <a:avLst/>
          </a:prstGeom>
        </p:spPr>
      </p:pic>
      <p:sp>
        <p:nvSpPr>
          <p:cNvPr id="50" name="TextBox 49">
            <a:extLst>
              <a:ext uri="{FF2B5EF4-FFF2-40B4-BE49-F238E27FC236}">
                <a16:creationId xmlns:a16="http://schemas.microsoft.com/office/drawing/2014/main" id="{8F389AE3-596A-4D6C-ADA4-74A9572082AB}"/>
              </a:ext>
            </a:extLst>
          </p:cNvPr>
          <p:cNvSpPr txBox="1"/>
          <p:nvPr/>
        </p:nvSpPr>
        <p:spPr>
          <a:xfrm>
            <a:off x="10376157" y="3095288"/>
            <a:ext cx="1456368" cy="830997"/>
          </a:xfrm>
          <a:prstGeom prst="rect">
            <a:avLst/>
          </a:prstGeom>
          <a:noFill/>
        </p:spPr>
        <p:txBody>
          <a:bodyPr wrap="square" rtlCol="0">
            <a:spAutoFit/>
          </a:bodyPr>
          <a:lstStyle/>
          <a:p>
            <a:r>
              <a:rPr lang="en-US" sz="1200" b="1" dirty="0"/>
              <a:t>Manufacturing sheet</a:t>
            </a:r>
          </a:p>
          <a:p>
            <a:r>
              <a:rPr lang="en-US" sz="1200" b="1" dirty="0"/>
              <a:t>Hoja de </a:t>
            </a:r>
            <a:r>
              <a:rPr lang="en-US" sz="1200" b="1" dirty="0" err="1"/>
              <a:t>fabricación</a:t>
            </a:r>
            <a:endParaRPr lang="en-US" sz="1200" b="1" dirty="0"/>
          </a:p>
        </p:txBody>
      </p:sp>
      <p:pic>
        <p:nvPicPr>
          <p:cNvPr id="52" name="Graphic 51" descr="Cheers">
            <a:extLst>
              <a:ext uri="{FF2B5EF4-FFF2-40B4-BE49-F238E27FC236}">
                <a16:creationId xmlns:a16="http://schemas.microsoft.com/office/drawing/2014/main" id="{C5E4DFC9-D209-45EF-A266-F0D24946C4C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150028" y="4494831"/>
            <a:ext cx="592742" cy="592742"/>
          </a:xfrm>
          <a:prstGeom prst="rect">
            <a:avLst/>
          </a:prstGeom>
        </p:spPr>
      </p:pic>
      <p:sp>
        <p:nvSpPr>
          <p:cNvPr id="53" name="TextBox 52">
            <a:extLst>
              <a:ext uri="{FF2B5EF4-FFF2-40B4-BE49-F238E27FC236}">
                <a16:creationId xmlns:a16="http://schemas.microsoft.com/office/drawing/2014/main" id="{EFE6433F-DA4B-4FA5-8755-A19A257B42E1}"/>
              </a:ext>
            </a:extLst>
          </p:cNvPr>
          <p:cNvSpPr txBox="1"/>
          <p:nvPr/>
        </p:nvSpPr>
        <p:spPr>
          <a:xfrm>
            <a:off x="5920062" y="4486734"/>
            <a:ext cx="1240178" cy="461665"/>
          </a:xfrm>
          <a:prstGeom prst="rect">
            <a:avLst/>
          </a:prstGeom>
          <a:noFill/>
        </p:spPr>
        <p:txBody>
          <a:bodyPr wrap="square" rtlCol="0">
            <a:spAutoFit/>
          </a:bodyPr>
          <a:lstStyle/>
          <a:p>
            <a:r>
              <a:rPr lang="en-US" sz="1200" b="1" dirty="0"/>
              <a:t>Collaboration</a:t>
            </a:r>
          </a:p>
          <a:p>
            <a:r>
              <a:rPr lang="en-US" sz="1200" b="1" dirty="0" err="1"/>
              <a:t>colaboración</a:t>
            </a:r>
            <a:endParaRPr lang="en-US" sz="1200" b="1" dirty="0"/>
          </a:p>
        </p:txBody>
      </p:sp>
      <p:pic>
        <p:nvPicPr>
          <p:cNvPr id="55" name="Graphic 54" descr="Classroom">
            <a:extLst>
              <a:ext uri="{FF2B5EF4-FFF2-40B4-BE49-F238E27FC236}">
                <a16:creationId xmlns:a16="http://schemas.microsoft.com/office/drawing/2014/main" id="{883832B4-6475-4A5E-B6AA-6D480AABA66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42268" y="4211145"/>
            <a:ext cx="516368" cy="610900"/>
          </a:xfrm>
          <a:prstGeom prst="rect">
            <a:avLst/>
          </a:prstGeom>
        </p:spPr>
      </p:pic>
      <p:sp>
        <p:nvSpPr>
          <p:cNvPr id="56" name="TextBox 55">
            <a:extLst>
              <a:ext uri="{FF2B5EF4-FFF2-40B4-BE49-F238E27FC236}">
                <a16:creationId xmlns:a16="http://schemas.microsoft.com/office/drawing/2014/main" id="{F29DAD22-DF72-4727-BA3D-9641CED94B83}"/>
              </a:ext>
            </a:extLst>
          </p:cNvPr>
          <p:cNvSpPr txBox="1"/>
          <p:nvPr/>
        </p:nvSpPr>
        <p:spPr>
          <a:xfrm>
            <a:off x="8265528" y="4290726"/>
            <a:ext cx="1013130" cy="461665"/>
          </a:xfrm>
          <a:prstGeom prst="rect">
            <a:avLst/>
          </a:prstGeom>
          <a:noFill/>
        </p:spPr>
        <p:txBody>
          <a:bodyPr wrap="square" rtlCol="0">
            <a:spAutoFit/>
          </a:bodyPr>
          <a:lstStyle/>
          <a:p>
            <a:r>
              <a:rPr lang="en-US" sz="1200" b="1" dirty="0" err="1"/>
              <a:t>Lecciones</a:t>
            </a:r>
            <a:endParaRPr lang="en-US" sz="1200" b="1" dirty="0"/>
          </a:p>
          <a:p>
            <a:r>
              <a:rPr lang="en-US" sz="1200" b="1" dirty="0"/>
              <a:t>lessons</a:t>
            </a:r>
          </a:p>
        </p:txBody>
      </p:sp>
      <p:pic>
        <p:nvPicPr>
          <p:cNvPr id="58" name="Graphic 57" descr="Inbox Check">
            <a:extLst>
              <a:ext uri="{FF2B5EF4-FFF2-40B4-BE49-F238E27FC236}">
                <a16:creationId xmlns:a16="http://schemas.microsoft.com/office/drawing/2014/main" id="{8EC07B4D-1226-4AF5-833C-DA4813AE76B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84252" y="4193942"/>
            <a:ext cx="696865" cy="696865"/>
          </a:xfrm>
          <a:prstGeom prst="rect">
            <a:avLst/>
          </a:prstGeom>
        </p:spPr>
      </p:pic>
      <p:sp>
        <p:nvSpPr>
          <p:cNvPr id="59" name="TextBox 58">
            <a:extLst>
              <a:ext uri="{FF2B5EF4-FFF2-40B4-BE49-F238E27FC236}">
                <a16:creationId xmlns:a16="http://schemas.microsoft.com/office/drawing/2014/main" id="{3DE5B4DC-08A8-43B2-80DF-F466F187CC3A}"/>
              </a:ext>
            </a:extLst>
          </p:cNvPr>
          <p:cNvSpPr txBox="1"/>
          <p:nvPr/>
        </p:nvSpPr>
        <p:spPr>
          <a:xfrm>
            <a:off x="10181117" y="4297966"/>
            <a:ext cx="1656188" cy="830997"/>
          </a:xfrm>
          <a:prstGeom prst="rect">
            <a:avLst/>
          </a:prstGeom>
          <a:noFill/>
        </p:spPr>
        <p:txBody>
          <a:bodyPr wrap="square" rtlCol="0">
            <a:spAutoFit/>
          </a:bodyPr>
          <a:lstStyle/>
          <a:p>
            <a:r>
              <a:rPr lang="en-US" sz="1200" b="1" dirty="0"/>
              <a:t>Turn in completed project</a:t>
            </a:r>
          </a:p>
          <a:p>
            <a:r>
              <a:rPr lang="en-US" sz="1200" b="1" dirty="0" err="1"/>
              <a:t>Entregar</a:t>
            </a:r>
            <a:r>
              <a:rPr lang="en-US" sz="1200" b="1" dirty="0"/>
              <a:t> </a:t>
            </a:r>
            <a:r>
              <a:rPr lang="en-US" sz="1200" b="1" dirty="0" err="1"/>
              <a:t>proyecto</a:t>
            </a:r>
            <a:r>
              <a:rPr lang="en-US" sz="1200" b="1" dirty="0"/>
              <a:t> </a:t>
            </a:r>
            <a:r>
              <a:rPr lang="en-US" sz="1200" b="1" dirty="0" err="1"/>
              <a:t>terminado</a:t>
            </a:r>
            <a:endParaRPr lang="en-US" sz="1200" b="1" dirty="0"/>
          </a:p>
        </p:txBody>
      </p:sp>
      <p:pic>
        <p:nvPicPr>
          <p:cNvPr id="61" name="Graphic 60" descr="Daily calendar">
            <a:extLst>
              <a:ext uri="{FF2B5EF4-FFF2-40B4-BE49-F238E27FC236}">
                <a16:creationId xmlns:a16="http://schemas.microsoft.com/office/drawing/2014/main" id="{6B68E87C-1F0F-4979-81B2-3F1D758FECA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101172" y="5320946"/>
            <a:ext cx="596000" cy="596000"/>
          </a:xfrm>
          <a:prstGeom prst="rect">
            <a:avLst/>
          </a:prstGeom>
        </p:spPr>
      </p:pic>
      <p:sp>
        <p:nvSpPr>
          <p:cNvPr id="64" name="TextBox 63">
            <a:extLst>
              <a:ext uri="{FF2B5EF4-FFF2-40B4-BE49-F238E27FC236}">
                <a16:creationId xmlns:a16="http://schemas.microsoft.com/office/drawing/2014/main" id="{D7BA5044-C055-48F5-84A9-D0D4E446F62D}"/>
              </a:ext>
            </a:extLst>
          </p:cNvPr>
          <p:cNvSpPr txBox="1"/>
          <p:nvPr/>
        </p:nvSpPr>
        <p:spPr>
          <a:xfrm>
            <a:off x="5951467" y="5383707"/>
            <a:ext cx="1753668" cy="830997"/>
          </a:xfrm>
          <a:prstGeom prst="rect">
            <a:avLst/>
          </a:prstGeom>
          <a:noFill/>
        </p:spPr>
        <p:txBody>
          <a:bodyPr wrap="square" rtlCol="0">
            <a:spAutoFit/>
          </a:bodyPr>
          <a:lstStyle/>
          <a:p>
            <a:r>
              <a:rPr lang="en-US" sz="1200" b="1" dirty="0"/>
              <a:t>Projects due date</a:t>
            </a:r>
          </a:p>
          <a:p>
            <a:r>
              <a:rPr lang="es-ES" sz="1200" b="1" dirty="0"/>
              <a:t>Fecha de vencimiento de proyectos</a:t>
            </a:r>
            <a:endParaRPr lang="en-US" sz="1200" b="1" dirty="0"/>
          </a:p>
        </p:txBody>
      </p:sp>
      <p:pic>
        <p:nvPicPr>
          <p:cNvPr id="4" name="Graphic 3" descr="House">
            <a:extLst>
              <a:ext uri="{FF2B5EF4-FFF2-40B4-BE49-F238E27FC236}">
                <a16:creationId xmlns:a16="http://schemas.microsoft.com/office/drawing/2014/main" id="{C87C732C-CDAD-4958-942C-83FBADAB54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135513" y="253615"/>
            <a:ext cx="607257" cy="607257"/>
          </a:xfrm>
          <a:prstGeom prst="rect">
            <a:avLst/>
          </a:prstGeom>
        </p:spPr>
      </p:pic>
      <p:sp>
        <p:nvSpPr>
          <p:cNvPr id="5" name="TextBox 4">
            <a:extLst>
              <a:ext uri="{FF2B5EF4-FFF2-40B4-BE49-F238E27FC236}">
                <a16:creationId xmlns:a16="http://schemas.microsoft.com/office/drawing/2014/main" id="{B19AAF89-828F-4C10-947A-DEA933FC07BF}"/>
              </a:ext>
            </a:extLst>
          </p:cNvPr>
          <p:cNvSpPr txBox="1"/>
          <p:nvPr/>
        </p:nvSpPr>
        <p:spPr>
          <a:xfrm>
            <a:off x="5851259" y="304736"/>
            <a:ext cx="1195945" cy="584775"/>
          </a:xfrm>
          <a:prstGeom prst="rect">
            <a:avLst/>
          </a:prstGeom>
          <a:noFill/>
        </p:spPr>
        <p:txBody>
          <a:bodyPr wrap="square" rtlCol="0">
            <a:spAutoFit/>
          </a:bodyPr>
          <a:lstStyle/>
          <a:p>
            <a:r>
              <a:rPr lang="en-US" sz="1600" b="1" dirty="0" err="1"/>
              <a:t>Hogar</a:t>
            </a:r>
            <a:r>
              <a:rPr lang="en-US" sz="1600" b="1" dirty="0"/>
              <a:t> home</a:t>
            </a:r>
          </a:p>
        </p:txBody>
      </p:sp>
      <p:sp>
        <p:nvSpPr>
          <p:cNvPr id="6" name="Arrow: Curved Left 5">
            <a:extLst>
              <a:ext uri="{FF2B5EF4-FFF2-40B4-BE49-F238E27FC236}">
                <a16:creationId xmlns:a16="http://schemas.microsoft.com/office/drawing/2014/main" id="{DD343B03-BBBA-40A8-A098-09F2FF58C8EB}"/>
              </a:ext>
            </a:extLst>
          </p:cNvPr>
          <p:cNvSpPr/>
          <p:nvPr/>
        </p:nvSpPr>
        <p:spPr>
          <a:xfrm>
            <a:off x="7080234" y="387966"/>
            <a:ext cx="268440" cy="338553"/>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C06C1498-740D-4A01-A5FD-2A29C9B21F90}"/>
              </a:ext>
            </a:extLst>
          </p:cNvPr>
          <p:cNvSpPr txBox="1"/>
          <p:nvPr/>
        </p:nvSpPr>
        <p:spPr>
          <a:xfrm>
            <a:off x="7532770" y="384267"/>
            <a:ext cx="1753668" cy="338554"/>
          </a:xfrm>
          <a:prstGeom prst="rect">
            <a:avLst/>
          </a:prstGeom>
          <a:noFill/>
        </p:spPr>
        <p:txBody>
          <a:bodyPr wrap="square" rtlCol="0">
            <a:spAutoFit/>
          </a:bodyPr>
          <a:lstStyle/>
          <a:p>
            <a:r>
              <a:rPr lang="en-US" sz="1600" b="1" dirty="0" err="1"/>
              <a:t>Inverso</a:t>
            </a:r>
            <a:r>
              <a:rPr lang="en-US" sz="1600" b="1" dirty="0"/>
              <a:t>/Reverse</a:t>
            </a:r>
          </a:p>
        </p:txBody>
      </p:sp>
      <p:pic>
        <p:nvPicPr>
          <p:cNvPr id="8" name="Graphic 7" descr="House">
            <a:hlinkClick r:id="rId33" action="ppaction://hlinksldjump"/>
            <a:extLst>
              <a:ext uri="{FF2B5EF4-FFF2-40B4-BE49-F238E27FC236}">
                <a16:creationId xmlns:a16="http://schemas.microsoft.com/office/drawing/2014/main" id="{133BADD9-1C11-4C7B-97BE-6DF08013228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7363" y="5981073"/>
            <a:ext cx="607257" cy="607257"/>
          </a:xfrm>
          <a:prstGeom prst="rect">
            <a:avLst/>
          </a:prstGeom>
        </p:spPr>
      </p:pic>
      <p:sp>
        <p:nvSpPr>
          <p:cNvPr id="11" name="Action Button: Go to End 10">
            <a:hlinkClick r:id="" action="ppaction://hlinkshowjump?jump=lastslide" highlightClick="1"/>
            <a:extLst>
              <a:ext uri="{FF2B5EF4-FFF2-40B4-BE49-F238E27FC236}">
                <a16:creationId xmlns:a16="http://schemas.microsoft.com/office/drawing/2014/main" id="{AC734273-FA10-4F92-BD2D-9B42FE579C11}"/>
              </a:ext>
            </a:extLst>
          </p:cNvPr>
          <p:cNvSpPr/>
          <p:nvPr/>
        </p:nvSpPr>
        <p:spPr>
          <a:xfrm>
            <a:off x="7563662" y="5071024"/>
            <a:ext cx="516368" cy="466806"/>
          </a:xfrm>
          <a:prstGeom prst="actionButtonEnd">
            <a:avLst/>
          </a:prstGeom>
          <a:solidFill>
            <a:srgbClr val="68F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ED95E9-8547-49EB-96FF-6D89DC637897}"/>
              </a:ext>
            </a:extLst>
          </p:cNvPr>
          <p:cNvSpPr txBox="1"/>
          <p:nvPr/>
        </p:nvSpPr>
        <p:spPr>
          <a:xfrm>
            <a:off x="8298487" y="5046811"/>
            <a:ext cx="1609775" cy="523220"/>
          </a:xfrm>
          <a:prstGeom prst="rect">
            <a:avLst/>
          </a:prstGeom>
          <a:noFill/>
        </p:spPr>
        <p:txBody>
          <a:bodyPr wrap="square" rtlCol="0">
            <a:spAutoFit/>
          </a:bodyPr>
          <a:lstStyle/>
          <a:p>
            <a:r>
              <a:rPr lang="en-US" sz="1400" b="1" dirty="0">
                <a:latin typeface="Roboto"/>
              </a:rPr>
              <a:t>Next page</a:t>
            </a:r>
          </a:p>
          <a:p>
            <a:r>
              <a:rPr lang="en-US" sz="1400" b="1" dirty="0" err="1">
                <a:latin typeface="Roboto"/>
              </a:rPr>
              <a:t>siguiente</a:t>
            </a:r>
            <a:r>
              <a:rPr lang="en-US" sz="1400" b="1" dirty="0">
                <a:latin typeface="Roboto"/>
              </a:rPr>
              <a:t> </a:t>
            </a:r>
            <a:r>
              <a:rPr lang="en-US" sz="1400" b="1" dirty="0" err="1">
                <a:latin typeface="Roboto"/>
              </a:rPr>
              <a:t>pagina</a:t>
            </a:r>
            <a:endParaRPr lang="en-US" sz="1400" b="1" dirty="0">
              <a:latin typeface="Roboto"/>
            </a:endParaRPr>
          </a:p>
        </p:txBody>
      </p:sp>
      <p:sp>
        <p:nvSpPr>
          <p:cNvPr id="44" name="Action Button: Go to End 43">
            <a:hlinkClick r:id="" action="ppaction://hlinkshowjump?jump=nextslide" highlightClick="1"/>
            <a:extLst>
              <a:ext uri="{FF2B5EF4-FFF2-40B4-BE49-F238E27FC236}">
                <a16:creationId xmlns:a16="http://schemas.microsoft.com/office/drawing/2014/main" id="{E1B0CD3E-7C24-4ACA-B275-9BA62943CCC5}"/>
              </a:ext>
            </a:extLst>
          </p:cNvPr>
          <p:cNvSpPr/>
          <p:nvPr/>
        </p:nvSpPr>
        <p:spPr>
          <a:xfrm>
            <a:off x="11449199" y="6239932"/>
            <a:ext cx="516368" cy="466806"/>
          </a:xfrm>
          <a:prstGeom prst="actionButtonEnd">
            <a:avLst/>
          </a:prstGeom>
          <a:solidFill>
            <a:srgbClr val="68F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0A6AAA29-3109-46AB-BFD8-C1556D5B837A}"/>
              </a:ext>
            </a:extLst>
          </p:cNvPr>
          <p:cNvSpPr/>
          <p:nvPr/>
        </p:nvSpPr>
        <p:spPr>
          <a:xfrm>
            <a:off x="7473064" y="5690013"/>
            <a:ext cx="625745" cy="56625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CC5BD92-EEAC-4883-A05C-3A79985C0A2C}"/>
              </a:ext>
            </a:extLst>
          </p:cNvPr>
          <p:cNvSpPr txBox="1"/>
          <p:nvPr/>
        </p:nvSpPr>
        <p:spPr>
          <a:xfrm>
            <a:off x="8267290" y="5726035"/>
            <a:ext cx="1609775" cy="523220"/>
          </a:xfrm>
          <a:prstGeom prst="rect">
            <a:avLst/>
          </a:prstGeom>
          <a:noFill/>
        </p:spPr>
        <p:txBody>
          <a:bodyPr wrap="square" rtlCol="0">
            <a:spAutoFit/>
          </a:bodyPr>
          <a:lstStyle/>
          <a:p>
            <a:r>
              <a:rPr lang="en-US" sz="1400" b="1" dirty="0">
                <a:latin typeface="Roboto"/>
              </a:rPr>
              <a:t>Stop</a:t>
            </a:r>
            <a:br>
              <a:rPr lang="en-US" sz="1400" b="1" dirty="0">
                <a:latin typeface="Roboto"/>
              </a:rPr>
            </a:br>
            <a:r>
              <a:rPr lang="en-US" sz="1400" b="1" dirty="0" err="1">
                <a:latin typeface="Roboto"/>
              </a:rPr>
              <a:t>detener</a:t>
            </a:r>
            <a:endParaRPr lang="en-US" sz="1400" b="1" dirty="0">
              <a:latin typeface="Roboto"/>
            </a:endParaRPr>
          </a:p>
        </p:txBody>
      </p:sp>
    </p:spTree>
    <p:extLst>
      <p:ext uri="{BB962C8B-B14F-4D97-AF65-F5344CB8AC3E}">
        <p14:creationId xmlns:p14="http://schemas.microsoft.com/office/powerpoint/2010/main" val="369097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Perla de joyería y alambre</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92480" y="974607"/>
            <a:ext cx="11839153" cy="5784548"/>
          </a:xfrm>
        </p:spPr>
        <p:txBody>
          <a:bodyPr>
            <a:normAutofit fontScale="25000" lnSpcReduction="20000"/>
          </a:bodyPr>
          <a:lstStyle/>
          <a:p>
            <a:pPr algn="l"/>
            <a:r>
              <a:rPr lang="es-ES" sz="7200" b="1" dirty="0">
                <a:latin typeface="Roboto"/>
              </a:rPr>
              <a:t> </a:t>
            </a:r>
            <a:r>
              <a:rPr lang="es-ES" sz="5600" b="1" dirty="0">
                <a:latin typeface="Roboto"/>
              </a:rPr>
              <a:t>Participación: El esfuerzo diario, la participación en la clase y la asistencia son importantes para el progreso.  Animo a cada alumno a dar lo mejor de sí cada día.  Sigo la asistencia y compongo las políticas de trabajo que se describen en el manual del alumno.  </a:t>
            </a:r>
          </a:p>
          <a:p>
            <a:pPr algn="l"/>
            <a:endParaRPr lang="es-ES" sz="5600" b="1" dirty="0">
              <a:latin typeface="Roboto"/>
            </a:endParaRPr>
          </a:p>
          <a:p>
            <a:pPr algn="l"/>
            <a:r>
              <a:rPr lang="es-ES" sz="5600" b="1" dirty="0">
                <a:latin typeface="Roboto"/>
              </a:rPr>
              <a:t>Calificación: Evaluaré el trabajo como se describe en las rúbricas adjuntas, hojas de fabricación, organizadores gráficos, hojas de horas y la composición.  </a:t>
            </a:r>
            <a:r>
              <a:rPr lang="es-ES" sz="5600" b="1" dirty="0" err="1">
                <a:latin typeface="Roboto"/>
              </a:rPr>
              <a:t>Evaluo</a:t>
            </a:r>
            <a:r>
              <a:rPr lang="es-ES" sz="5600" b="1" dirty="0">
                <a:latin typeface="Roboto"/>
              </a:rPr>
              <a:t> las calificaciones de cada término de acuerdo con la siguiente escala:</a:t>
            </a:r>
          </a:p>
          <a:p>
            <a:pPr algn="l"/>
            <a:r>
              <a:rPr lang="es-ES" sz="5600" b="1" dirty="0">
                <a:latin typeface="Roboto"/>
              </a:rPr>
              <a:t>Proyectos de Clase 16 a 10 </a:t>
            </a:r>
            <a:r>
              <a:rPr lang="es-ES" sz="5600" b="1" dirty="0" err="1">
                <a:latin typeface="Roboto"/>
              </a:rPr>
              <a:t>pts</a:t>
            </a:r>
            <a:endParaRPr lang="es-ES" sz="5600" b="1" dirty="0">
              <a:latin typeface="Roboto"/>
            </a:endParaRPr>
          </a:p>
          <a:p>
            <a:pPr algn="l"/>
            <a:r>
              <a:rPr lang="es-ES" sz="5600" b="1" dirty="0">
                <a:latin typeface="Roboto"/>
              </a:rPr>
              <a:t>Participación/esfuerzo (semanal) 10pts</a:t>
            </a:r>
          </a:p>
          <a:p>
            <a:pPr algn="l"/>
            <a:r>
              <a:rPr lang="es-ES" sz="5600" b="1" dirty="0">
                <a:latin typeface="Roboto"/>
              </a:rPr>
              <a:t>Evaluaciones antes y después 		</a:t>
            </a:r>
          </a:p>
          <a:p>
            <a:pPr algn="l"/>
            <a:r>
              <a:rPr lang="es-ES" sz="5600" b="1" dirty="0">
                <a:latin typeface="Roboto"/>
              </a:rPr>
              <a:t> </a:t>
            </a:r>
          </a:p>
          <a:p>
            <a:pPr algn="l"/>
            <a:r>
              <a:rPr lang="es-ES" sz="5600" b="1" dirty="0">
                <a:latin typeface="Roboto"/>
              </a:rPr>
              <a:t>Los proyectos se evaluarán de acuerdo con los siguientes criterios:</a:t>
            </a:r>
          </a:p>
          <a:p>
            <a:pPr algn="l"/>
            <a:endParaRPr lang="es-ES" sz="5600" b="1" dirty="0">
              <a:latin typeface="Roboto"/>
            </a:endParaRPr>
          </a:p>
          <a:p>
            <a:pPr algn="l"/>
            <a:r>
              <a:rPr lang="es-ES" sz="5600" b="1" dirty="0">
                <a:latin typeface="Roboto"/>
              </a:rPr>
              <a:t>Esfuerzo:</a:t>
            </a:r>
          </a:p>
          <a:p>
            <a:pPr algn="l"/>
            <a:r>
              <a:rPr lang="es-ES" sz="5600" b="1" dirty="0">
                <a:latin typeface="Roboto"/>
              </a:rPr>
              <a:t>Hace el mejor esfuerzo para completar los proyectos como se explica</a:t>
            </a:r>
          </a:p>
          <a:p>
            <a:pPr algn="l"/>
            <a:endParaRPr lang="es-ES" sz="5600" b="1" dirty="0">
              <a:latin typeface="Roboto"/>
            </a:endParaRPr>
          </a:p>
          <a:p>
            <a:pPr algn="l"/>
            <a:r>
              <a:rPr lang="es-ES" sz="5600" b="1" dirty="0">
                <a:latin typeface="Roboto"/>
              </a:rPr>
              <a:t>Artesanía:</a:t>
            </a:r>
          </a:p>
          <a:p>
            <a:pPr algn="l"/>
            <a:r>
              <a:rPr lang="es-ES" sz="5600" b="1" dirty="0">
                <a:latin typeface="Roboto"/>
              </a:rPr>
              <a:t>Maneja los materiales de arte correctamente.  Presenta profesionalmente los proyectos finales (limpios, limpios, sin arrugas)</a:t>
            </a:r>
          </a:p>
          <a:p>
            <a:pPr algn="l"/>
            <a:endParaRPr lang="es-ES" sz="5600" b="1" dirty="0">
              <a:latin typeface="Roboto"/>
            </a:endParaRPr>
          </a:p>
          <a:p>
            <a:pPr algn="l"/>
            <a:r>
              <a:rPr lang="es-ES" sz="5600" b="1" dirty="0">
                <a:latin typeface="Roboto"/>
              </a:rPr>
              <a:t>Cumple con los objetivos de asignación:</a:t>
            </a:r>
          </a:p>
          <a:p>
            <a:pPr algn="l"/>
            <a:r>
              <a:rPr lang="es-ES" sz="5600" b="1" dirty="0">
                <a:latin typeface="Roboto"/>
              </a:rPr>
              <a:t>Completa cada proyecto de acuerdo con la instrucción</a:t>
            </a:r>
          </a:p>
          <a:p>
            <a:pPr algn="l"/>
            <a:r>
              <a:rPr lang="es-ES" sz="5600" b="1" dirty="0">
                <a:latin typeface="Roboto"/>
              </a:rPr>
              <a:t>Demuestra una comprensión de la asignación</a:t>
            </a: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59895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Perla de joyería y alambre</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92480" y="974607"/>
            <a:ext cx="11839153" cy="5784548"/>
          </a:xfrm>
        </p:spPr>
        <p:txBody>
          <a:bodyPr>
            <a:normAutofit/>
          </a:bodyPr>
          <a:lstStyle/>
          <a:p>
            <a:pPr algn="l"/>
            <a:r>
              <a:rPr lang="es-ES" sz="7200" b="1" dirty="0">
                <a:latin typeface="Roboto"/>
              </a:rPr>
              <a:t> </a:t>
            </a:r>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276879" y="1339438"/>
            <a:ext cx="11915121" cy="3970318"/>
          </a:xfrm>
          <a:prstGeom prst="rect">
            <a:avLst/>
          </a:prstGeom>
        </p:spPr>
        <p:txBody>
          <a:bodyPr wrap="square">
            <a:spAutoFit/>
          </a:bodyPr>
          <a:lstStyle/>
          <a:p>
            <a:r>
              <a:rPr lang="es-ES" dirty="0"/>
              <a:t>Proyectos de clase: Durante cada período (cuarto) (semestre), asignaré en clase un proyecto artístico en varios medios de arte (dibujo y pintura, y creación).  Cada estudiante es responsable de completar cada proyecto antes de la fecha de vencimiento y mantener ese proyecto en su portafolio (proporcionado y almacenado en casa).  Asignaré aproximadamente 14-16 piezas principales por término además de en ejercicios de clase. En caso de que una persona pueda completar toda la tarea asignada antes del final del plazo, se espera que ese estudiante complete proyectos adicionales de elección de alumno hasta el final del período.</a:t>
            </a:r>
          </a:p>
          <a:p>
            <a:endParaRPr lang="es-ES" dirty="0"/>
          </a:p>
          <a:p>
            <a:r>
              <a:rPr lang="es-ES" dirty="0"/>
              <a:t>Prueba: Evaluación previa y evaluación posterior</a:t>
            </a:r>
          </a:p>
          <a:p>
            <a:endParaRPr lang="es-ES" dirty="0"/>
          </a:p>
          <a:p>
            <a:r>
              <a:rPr lang="es-ES" dirty="0"/>
              <a:t>Participación: El esfuerzo diario, la participación en la clase y la asistencia son importantes para el progreso.  Animo a cada alumno a dar lo mejor de sí cada día.  Sigo la asistencia y compongo las políticas de trabajo que se describen en el manual del alumno. Los videos e instrucción sincronizados y asincrónicos de Zoom son vitales para las regulaciones de asistencia para el quórum de aprendizaje a distancia.</a:t>
            </a:r>
          </a:p>
          <a:p>
            <a:endParaRPr lang="es-ES" dirty="0"/>
          </a:p>
        </p:txBody>
      </p:sp>
    </p:spTree>
    <p:extLst>
      <p:ext uri="{BB962C8B-B14F-4D97-AF65-F5344CB8AC3E}">
        <p14:creationId xmlns:p14="http://schemas.microsoft.com/office/powerpoint/2010/main" val="625365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Perla de joyería y alambre</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92480" y="974607"/>
            <a:ext cx="11839153" cy="5784548"/>
          </a:xfrm>
        </p:spPr>
        <p:txBody>
          <a:bodyPr>
            <a:normAutofit/>
          </a:bodyPr>
          <a:lstStyle/>
          <a:p>
            <a:pPr algn="l"/>
            <a:r>
              <a:rPr lang="es-ES" sz="7200" b="1" dirty="0">
                <a:latin typeface="Roboto"/>
              </a:rPr>
              <a:t> </a:t>
            </a:r>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
        <p:nvSpPr>
          <p:cNvPr id="6" name="Rectangle 5">
            <a:extLst>
              <a:ext uri="{FF2B5EF4-FFF2-40B4-BE49-F238E27FC236}">
                <a16:creationId xmlns:a16="http://schemas.microsoft.com/office/drawing/2014/main" id="{92960A18-01A7-4B34-8158-1959B9BC8B77}"/>
              </a:ext>
            </a:extLst>
          </p:cNvPr>
          <p:cNvSpPr/>
          <p:nvPr/>
        </p:nvSpPr>
        <p:spPr>
          <a:xfrm>
            <a:off x="669117" y="1374303"/>
            <a:ext cx="11455407" cy="5601533"/>
          </a:xfrm>
          <a:prstGeom prst="rect">
            <a:avLst/>
          </a:prstGeom>
        </p:spPr>
        <p:txBody>
          <a:bodyPr wrap="square">
            <a:spAutoFit/>
          </a:bodyPr>
          <a:lstStyle/>
          <a:p>
            <a:r>
              <a:rPr lang="es-ES" sz="2000" b="1" dirty="0">
                <a:latin typeface="Roboto"/>
              </a:rPr>
              <a:t>Materiales y herramientas</a:t>
            </a:r>
          </a:p>
          <a:p>
            <a:r>
              <a:rPr lang="es-ES" sz="2000" b="1" dirty="0">
                <a:latin typeface="Roboto"/>
              </a:rPr>
              <a:t>Los estudiantes serán responsables de proporcionar sus propios suministros tales como alambre, cuentas, herramientas y cierres. Si un estudiante no puede comprar estos artículos, entonces el distrito proporcionará los suministros mínimos que se requieren para cada proyecto. Si las herramientas se pierden o se dañan, entonces el estudiante será multado de acuerdo con las políticas del HHS.</a:t>
            </a:r>
          </a:p>
          <a:p>
            <a:r>
              <a:rPr lang="es-ES" sz="2000" b="1" dirty="0">
                <a:latin typeface="Roboto"/>
              </a:rPr>
              <a:t> Proyectos requeridos</a:t>
            </a:r>
          </a:p>
          <a:p>
            <a:r>
              <a:rPr lang="es-ES" sz="2000" b="1" dirty="0">
                <a:latin typeface="Roboto"/>
              </a:rPr>
              <a:t> </a:t>
            </a:r>
          </a:p>
          <a:p>
            <a:r>
              <a:rPr lang="es-ES" sz="2000" b="1" dirty="0">
                <a:latin typeface="Roboto"/>
              </a:rPr>
              <a:t>1 pulsera de alambre 1 pulsera de alambre / perla			</a:t>
            </a:r>
          </a:p>
          <a:p>
            <a:r>
              <a:rPr lang="es-ES" sz="2000" b="1" dirty="0">
                <a:latin typeface="Roboto"/>
              </a:rPr>
              <a:t>1 collar de alambre 1wire/collar de perlas			</a:t>
            </a:r>
          </a:p>
          <a:p>
            <a:r>
              <a:rPr lang="es-ES" sz="2000" b="1" dirty="0">
                <a:latin typeface="Roboto"/>
              </a:rPr>
              <a:t>1 pendientes de alambre 1wire/pendientes de perlas			 </a:t>
            </a:r>
          </a:p>
          <a:p>
            <a:r>
              <a:rPr lang="es-ES" sz="2000" b="1" dirty="0">
                <a:latin typeface="Roboto"/>
              </a:rPr>
              <a:t>1 anillo de alambre 1wire/anillo de perlas			</a:t>
            </a:r>
          </a:p>
          <a:p>
            <a:r>
              <a:rPr lang="es-ES" sz="2000" b="1" dirty="0">
                <a:latin typeface="Roboto"/>
              </a:rPr>
              <a:t>7-8 proyectos de elección de estudiantes</a:t>
            </a:r>
          </a:p>
          <a:p>
            <a:endParaRPr lang="es-ES" sz="2000" b="1" dirty="0">
              <a:latin typeface="Roboto"/>
            </a:endParaRPr>
          </a:p>
          <a:p>
            <a:r>
              <a:rPr lang="es-ES" sz="2000" b="1" dirty="0">
                <a:latin typeface="Roboto"/>
              </a:rPr>
              <a:t>Cada proyecto debe tardar aproximadamente 1 semana en completarse</a:t>
            </a:r>
          </a:p>
          <a:p>
            <a:r>
              <a:rPr lang="es-ES" sz="2000" b="1" dirty="0">
                <a:latin typeface="Roboto"/>
              </a:rPr>
              <a:t>Los proyectos y la cronología están sujetos a cambios de acuerdo con los plazos de programación de trimestres o semestres durante el quórum de aprendizaje a distancia.</a:t>
            </a:r>
          </a:p>
          <a:p>
            <a:endParaRPr lang="es-ES" dirty="0"/>
          </a:p>
        </p:txBody>
      </p:sp>
    </p:spTree>
    <p:extLst>
      <p:ext uri="{BB962C8B-B14F-4D97-AF65-F5344CB8AC3E}">
        <p14:creationId xmlns:p14="http://schemas.microsoft.com/office/powerpoint/2010/main" val="312089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br>
              <a:rPr lang="es-ES" dirty="0"/>
            </a:br>
            <a:br>
              <a:rPr lang="es-ES" dirty="0"/>
            </a:br>
            <a:br>
              <a:rPr lang="es-ES" dirty="0"/>
            </a:br>
            <a:br>
              <a:rPr lang="es-ES" dirty="0"/>
            </a:br>
            <a:br>
              <a:rPr lang="es-ES" dirty="0"/>
            </a:br>
            <a:r>
              <a:rPr lang="es-ES" dirty="0"/>
              <a:t>plan de estudios de cerámica</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92480" y="974607"/>
            <a:ext cx="11839153" cy="5784548"/>
          </a:xfrm>
        </p:spPr>
        <p:txBody>
          <a:bodyPr>
            <a:normAutofit fontScale="32500" lnSpcReduction="20000"/>
          </a:bodyPr>
          <a:lstStyle/>
          <a:p>
            <a:pPr algn="l"/>
            <a:r>
              <a:rPr lang="es-ES" sz="7200" b="1" dirty="0">
                <a:latin typeface="Roboto"/>
              </a:rPr>
              <a:t> </a:t>
            </a:r>
          </a:p>
          <a:p>
            <a:pPr algn="l"/>
            <a:r>
              <a:rPr lang="es-ES" sz="7200" b="1" dirty="0">
                <a:latin typeface="Roboto"/>
              </a:rPr>
              <a:t>Instructora: Sra. Brooks</a:t>
            </a:r>
          </a:p>
          <a:p>
            <a:pPr algn="l"/>
            <a:r>
              <a:rPr lang="es-ES" sz="7200" b="1" dirty="0">
                <a:latin typeface="Roboto"/>
              </a:rPr>
              <a:t>Título del curso: Cerámica</a:t>
            </a:r>
          </a:p>
          <a:p>
            <a:pPr algn="l"/>
            <a:r>
              <a:rPr lang="es-ES" sz="7200" b="1" dirty="0">
                <a:latin typeface="Roboto"/>
              </a:rPr>
              <a:t>Lugar/Tiempo: Aprendizaje a distancia</a:t>
            </a:r>
          </a:p>
          <a:p>
            <a:pPr algn="l"/>
            <a:r>
              <a:rPr lang="es-ES" sz="7200" b="1" dirty="0">
                <a:latin typeface="Roboto"/>
              </a:rPr>
              <a:t>Normas de Aprendizaje Esenciales</a:t>
            </a:r>
          </a:p>
          <a:p>
            <a:pPr algn="l"/>
            <a:endParaRPr lang="es-ES" sz="7200" b="1" dirty="0">
              <a:latin typeface="Roboto"/>
            </a:endParaRPr>
          </a:p>
          <a:p>
            <a:pPr algn="l"/>
            <a:r>
              <a:rPr lang="es-ES" sz="7200" b="1" dirty="0">
                <a:latin typeface="Roboto"/>
              </a:rPr>
              <a:t>Normas esenciales de Bellas Artes</a:t>
            </a:r>
          </a:p>
          <a:p>
            <a:pPr algn="l"/>
            <a:r>
              <a:rPr lang="es-ES" sz="7200" b="1" dirty="0">
                <a:latin typeface="Roboto"/>
              </a:rPr>
              <a:t>Los estudiantes utilizarán múltiples enfoques para comenzar los esfuerzos creativos</a:t>
            </a:r>
          </a:p>
          <a:p>
            <a:pPr algn="l"/>
            <a:r>
              <a:rPr lang="es-ES" sz="7200" b="1" dirty="0">
                <a:latin typeface="Roboto"/>
              </a:rPr>
              <a:t>Los estudiantes organizarán y desarrollarán ideas artísticas y trabajarán</a:t>
            </a:r>
          </a:p>
          <a:p>
            <a:pPr algn="l"/>
            <a:r>
              <a:rPr lang="es-ES" sz="7200" b="1" dirty="0">
                <a:latin typeface="Roboto"/>
              </a:rPr>
              <a:t>Los estudiantes perfeccionarán y completarán obras de arte artísticas</a:t>
            </a:r>
          </a:p>
          <a:p>
            <a:pPr algn="l"/>
            <a:r>
              <a:rPr lang="es-ES" sz="7200" b="1" dirty="0">
                <a:latin typeface="Roboto"/>
              </a:rPr>
              <a:t>Los estudiantes analizarán e interpretarán el trabajo artístico para la reflexión</a:t>
            </a:r>
          </a:p>
          <a:p>
            <a:pPr algn="l"/>
            <a:r>
              <a:rPr lang="es-ES" sz="7200" b="1" dirty="0">
                <a:latin typeface="Roboto"/>
              </a:rPr>
              <a:t>Los estudiantes analizarán e interpretarán el trabajo artístico para exposiciones comunitarias</a:t>
            </a: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03628" y="49755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142708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plan de estudios de cerámica</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22504" y="1103192"/>
            <a:ext cx="10746992" cy="4595308"/>
          </a:xfrm>
        </p:spPr>
        <p:txBody>
          <a:bodyPr>
            <a:normAutofit fontScale="25000" lnSpcReduction="20000"/>
          </a:bodyPr>
          <a:lstStyle/>
          <a:p>
            <a:pPr algn="l"/>
            <a:r>
              <a:rPr lang="es-ES" sz="7200" b="1" dirty="0">
                <a:latin typeface="Roboto"/>
              </a:rPr>
              <a:t> </a:t>
            </a:r>
          </a:p>
          <a:p>
            <a:pPr algn="l"/>
            <a:r>
              <a:rPr lang="es-ES" sz="9600" b="1" dirty="0">
                <a:latin typeface="Roboto"/>
              </a:rPr>
              <a:t>Descripción del curso: Espero que a partir de este curso adquieran conocimientos suficientes para proporcionar instrucción de arte secundaria y adulta sustantiva.  Para ayudarle a hacerlo, este curso implica nueve experiencias prácticas.  La mayor parte del trabajo en clase implica la preparación para estos esfuerzos docentes a través de debates, conferencias y proyectos asignados sobre los temas pertinentes de educación artística. Zoom sincronizado y asincrónico vídeos e instrucciones.</a:t>
            </a:r>
          </a:p>
          <a:p>
            <a:pPr algn="l"/>
            <a:endParaRPr lang="es-ES" sz="9600" b="1" dirty="0">
              <a:latin typeface="Roboto"/>
            </a:endParaRPr>
          </a:p>
          <a:p>
            <a:pPr algn="l"/>
            <a:r>
              <a:rPr lang="es-ES" sz="9600" b="1" dirty="0">
                <a:latin typeface="Roboto"/>
              </a:rPr>
              <a:t>Objetivo del curso: Los estudiantes trabajarán para alcanzar los objetivos generales del programa de educación artística: 1) Aplicar una filosofía que integre significativamente una visión integral de la educación artística y las experiencias de vida. 2) Aplicar una perspectiva global a las cuestiones de la cultura (incluyendo clase, raza, género, etnia, valores, etc.) según se apliquen a la experiencia artística. 3) Para realizar cambios a través de la experiencia artística para mejorar la calidad de vida. 4) Poseer un conocimiento del área de contenido del arte básico.</a:t>
            </a:r>
          </a:p>
          <a:p>
            <a:pPr algn="l"/>
            <a:endParaRPr lang="es-ES" sz="9600" b="1" dirty="0">
              <a:latin typeface="Roboto"/>
            </a:endParaRP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92628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plan de estudios de cerámica</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22504" y="1103191"/>
            <a:ext cx="10746992" cy="4979915"/>
          </a:xfrm>
        </p:spPr>
        <p:txBody>
          <a:bodyPr>
            <a:normAutofit fontScale="32500" lnSpcReduction="20000"/>
          </a:bodyPr>
          <a:lstStyle/>
          <a:p>
            <a:pPr algn="l"/>
            <a:r>
              <a:rPr lang="es-ES" sz="7200" b="1" dirty="0">
                <a:latin typeface="Roboto"/>
              </a:rPr>
              <a:t> </a:t>
            </a:r>
          </a:p>
          <a:p>
            <a:pPr algn="l"/>
            <a:r>
              <a:rPr lang="es-ES" sz="7200" b="1" dirty="0">
                <a:latin typeface="Roboto"/>
              </a:rPr>
              <a:t>Los estudiantes tendrán que ser responsables de asignar sus propios materiales para cada proyecto. Si los estudiantes no pueden comprar suministros o herramientas necesarias, entonces deben ponerse en contacto conmigo y solicitar suministros específicos que necesitarán para completar cada proyecto. Trataré de suministrar al estudiante los suministros mínimos requeridos para cada proyecto. Los estudiantes podrán recoger estos suministros en la oficina principal.</a:t>
            </a:r>
          </a:p>
          <a:p>
            <a:pPr algn="l"/>
            <a:r>
              <a:rPr lang="es-ES" sz="7200" b="1" dirty="0">
                <a:latin typeface="Roboto"/>
              </a:rPr>
              <a:t>Herramientas si un estudiante solicita herramientas, entonces serán responsables de mantener y devolver las herramientas a HHS. Si las herramientas se pierden o se dañan, entonces el estudiante tendrá que reemplazar las herramientas o estar sujeto a una multa.</a:t>
            </a: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9600" b="1" dirty="0">
              <a:latin typeface="Roboto"/>
            </a:endParaRP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2647753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s-ES" dirty="0"/>
              <a:t>plan de estudios de cerámica</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22504" y="1103191"/>
            <a:ext cx="10746992" cy="4979915"/>
          </a:xfrm>
        </p:spPr>
        <p:txBody>
          <a:bodyPr>
            <a:normAutofit fontScale="32500" lnSpcReduction="20000"/>
          </a:bodyPr>
          <a:lstStyle/>
          <a:p>
            <a:pPr algn="l"/>
            <a:r>
              <a:rPr lang="es-ES" sz="7200" b="1" dirty="0">
                <a:latin typeface="Roboto"/>
              </a:rPr>
              <a:t> </a:t>
            </a:r>
          </a:p>
          <a:p>
            <a:pPr algn="l"/>
            <a:r>
              <a:rPr lang="es-ES" sz="7200" b="1" dirty="0">
                <a:latin typeface="Roboto"/>
              </a:rPr>
              <a:t>Azulejo- Tríptico inicial- losa</a:t>
            </a:r>
          </a:p>
          <a:p>
            <a:pPr algn="l"/>
            <a:r>
              <a:rPr lang="es-ES" sz="7200" b="1" dirty="0">
                <a:latin typeface="Roboto"/>
              </a:rPr>
              <a:t>Carácter 3D </a:t>
            </a:r>
          </a:p>
          <a:p>
            <a:pPr algn="l"/>
            <a:r>
              <a:rPr lang="es-ES" sz="7200" b="1" dirty="0">
                <a:latin typeface="Roboto"/>
              </a:rPr>
              <a:t>Taza de bobina	</a:t>
            </a:r>
          </a:p>
          <a:p>
            <a:pPr algn="l"/>
            <a:r>
              <a:rPr lang="es-ES" sz="7200" b="1" dirty="0">
                <a:latin typeface="Roboto"/>
              </a:rPr>
              <a:t>Máscara de animales 3D</a:t>
            </a:r>
          </a:p>
          <a:p>
            <a:pPr algn="l"/>
            <a:r>
              <a:rPr lang="es-ES" sz="7200" b="1" dirty="0">
                <a:latin typeface="Roboto"/>
              </a:rPr>
              <a:t>Alcancía	</a:t>
            </a:r>
          </a:p>
          <a:p>
            <a:pPr algn="l"/>
            <a:r>
              <a:rPr lang="es-ES" sz="7200" b="1" dirty="0">
                <a:latin typeface="Roboto"/>
              </a:rPr>
              <a:t>Buque caprichoso</a:t>
            </a:r>
          </a:p>
          <a:p>
            <a:pPr algn="l"/>
            <a:r>
              <a:rPr lang="es-ES" sz="7200" b="1" dirty="0">
                <a:latin typeface="Roboto"/>
              </a:rPr>
              <a:t>Casa de pájaros</a:t>
            </a:r>
          </a:p>
          <a:p>
            <a:pPr algn="l"/>
            <a:r>
              <a:rPr lang="es-ES" sz="7200" b="1" dirty="0">
                <a:latin typeface="Roboto"/>
              </a:rPr>
              <a:t>Tema invierno/Navidad	</a:t>
            </a:r>
          </a:p>
          <a:p>
            <a:pPr algn="l"/>
            <a:r>
              <a:rPr lang="es-ES" sz="7200" b="1" dirty="0">
                <a:latin typeface="Roboto"/>
              </a:rPr>
              <a:t>Pascua/primavera</a:t>
            </a:r>
          </a:p>
          <a:p>
            <a:pPr algn="l"/>
            <a:r>
              <a:rPr lang="es-ES" sz="7200" b="1" dirty="0">
                <a:latin typeface="Roboto"/>
              </a:rPr>
              <a:t>Halloween / otoño		</a:t>
            </a:r>
          </a:p>
          <a:p>
            <a:pPr algn="l"/>
            <a:r>
              <a:rPr lang="es-ES" sz="7200" b="1" dirty="0">
                <a:latin typeface="Roboto"/>
              </a:rPr>
              <a:t>3 Elección del estudiante</a:t>
            </a:r>
          </a:p>
          <a:p>
            <a:pPr algn="l"/>
            <a:r>
              <a:rPr lang="es-ES" sz="7200" b="1" dirty="0">
                <a:latin typeface="Roboto"/>
              </a:rPr>
              <a:t>CBPA'S (taza de zoológico)</a:t>
            </a: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9600" b="1" dirty="0">
              <a:latin typeface="Roboto"/>
            </a:endParaRP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81" y="5779477"/>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349539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2/3 d </a:t>
            </a:r>
            <a:r>
              <a:rPr lang="en-US" dirty="0" err="1"/>
              <a:t>Diseño</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22504" y="1103191"/>
            <a:ext cx="10746992" cy="5255728"/>
          </a:xfrm>
        </p:spPr>
        <p:txBody>
          <a:bodyPr>
            <a:normAutofit fontScale="25000" lnSpcReduction="20000"/>
          </a:bodyPr>
          <a:lstStyle/>
          <a:p>
            <a:pPr algn="l"/>
            <a:r>
              <a:rPr lang="es-ES" sz="7200" b="1" dirty="0">
                <a:latin typeface="Roboto"/>
              </a:rPr>
              <a:t> </a:t>
            </a:r>
          </a:p>
          <a:p>
            <a:pPr algn="l"/>
            <a:endParaRPr lang="es-ES" sz="7200" b="1" dirty="0">
              <a:latin typeface="Roboto"/>
            </a:endParaRPr>
          </a:p>
          <a:p>
            <a:pPr algn="l"/>
            <a:r>
              <a:rPr lang="es-ES" sz="7200" b="1" dirty="0">
                <a:latin typeface="Roboto"/>
              </a:rPr>
              <a:t>Instructora: Sra. Brooks</a:t>
            </a:r>
          </a:p>
          <a:p>
            <a:pPr algn="l"/>
            <a:r>
              <a:rPr lang="es-ES" sz="7200" b="1" dirty="0">
                <a:latin typeface="Roboto"/>
              </a:rPr>
              <a:t>Título del curso: Arte Básico 1</a:t>
            </a:r>
          </a:p>
          <a:p>
            <a:pPr algn="l"/>
            <a:r>
              <a:rPr lang="es-ES" sz="7200" b="1" dirty="0">
                <a:latin typeface="Roboto"/>
              </a:rPr>
              <a:t>Lugar/Tiempo: Aprendizaje a distancia</a:t>
            </a:r>
          </a:p>
          <a:p>
            <a:pPr algn="l"/>
            <a:r>
              <a:rPr lang="es-ES" sz="7200" b="1" dirty="0">
                <a:latin typeface="Roboto"/>
              </a:rPr>
              <a:t>Normas esenciales de Bellas Artes</a:t>
            </a:r>
          </a:p>
          <a:p>
            <a:pPr algn="l"/>
            <a:r>
              <a:rPr lang="es-ES" sz="7200" b="1" dirty="0">
                <a:latin typeface="Roboto"/>
              </a:rPr>
              <a:t>Los estudiantes utilizarán múltiples enfoques para comenzar los esfuerzos creativos</a:t>
            </a:r>
          </a:p>
          <a:p>
            <a:pPr algn="l"/>
            <a:r>
              <a:rPr lang="es-ES" sz="7200" b="1" dirty="0">
                <a:latin typeface="Roboto"/>
              </a:rPr>
              <a:t>Los estudiantes organizarán y desarrollarán ideas artísticas y trabajarán</a:t>
            </a:r>
          </a:p>
          <a:p>
            <a:pPr algn="l"/>
            <a:r>
              <a:rPr lang="es-ES" sz="7200" b="1" dirty="0">
                <a:latin typeface="Roboto"/>
              </a:rPr>
              <a:t>Los estudiantes perfeccionarán y completarán obras de arte artísticas</a:t>
            </a:r>
          </a:p>
          <a:p>
            <a:pPr algn="l"/>
            <a:r>
              <a:rPr lang="es-ES" sz="7200" b="1" dirty="0">
                <a:latin typeface="Roboto"/>
              </a:rPr>
              <a:t>Los estudiantes analizarán e interpretarán el trabajo artístico para la reflexión</a:t>
            </a:r>
          </a:p>
          <a:p>
            <a:pPr algn="l"/>
            <a:r>
              <a:rPr lang="es-ES" sz="7200" b="1" dirty="0">
                <a:latin typeface="Roboto"/>
              </a:rPr>
              <a:t>    Los estudiantes analizarán e interpretarán el trabajo artístico para el curso.</a:t>
            </a:r>
          </a:p>
          <a:p>
            <a:pPr algn="l"/>
            <a:endParaRPr lang="es-ES" sz="7200" b="1" dirty="0">
              <a:latin typeface="Roboto"/>
            </a:endParaRPr>
          </a:p>
          <a:p>
            <a:pPr algn="l"/>
            <a:r>
              <a:rPr lang="es-ES" sz="7200" b="1" dirty="0">
                <a:latin typeface="Roboto"/>
              </a:rPr>
              <a:t>Descripción: Espero que a partir de este curso adquieran conocimientos suficientes para proporcionar instrucción artística sustantiva de nivel secundario y adulto.  Para ayudarle a hacerlo, este curso implica nueve experiencias prácticas.  La mayor parte del trabajo en clase implica la preparación para estos esfuerzos de enseñanza a través de discusiones, conferencias y proyectos asignados sobre los temas pertinentes de educación artística. Zoom sincronizado y asincrónico vídeos e instrucciones.</a:t>
            </a: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9600" b="1" dirty="0">
              <a:latin typeface="Roboto"/>
            </a:endParaRP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3145491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2/3 d </a:t>
            </a:r>
            <a:r>
              <a:rPr lang="en-US" dirty="0" err="1"/>
              <a:t>Diseño</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22504" y="1103191"/>
            <a:ext cx="10746992" cy="5255728"/>
          </a:xfrm>
        </p:spPr>
        <p:txBody>
          <a:bodyPr>
            <a:normAutofit fontScale="25000" lnSpcReduction="20000"/>
          </a:bodyPr>
          <a:lstStyle/>
          <a:p>
            <a:pPr algn="l"/>
            <a:r>
              <a:rPr lang="es-ES" sz="7200" b="1" dirty="0">
                <a:latin typeface="Roboto"/>
              </a:rPr>
              <a:t> </a:t>
            </a:r>
          </a:p>
          <a:p>
            <a:pPr algn="l"/>
            <a:r>
              <a:rPr lang="es-ES" sz="7200" b="1" dirty="0">
                <a:latin typeface="Roboto"/>
              </a:rPr>
              <a:t>Objetivo del curso: Los estudiantes trabajarán para alcanzar los objetivos generales del programa de educación artística: 1) Aplicar una filosofía que integre significativamente una visión integral de la educación artística y las experiencias de vida. 2) Aplicar una perspectiva global a las cuestiones de la cultura (incluyendo clase, raza, género, etnia, valores, etc.) según se apliquen a la experiencia artística. 3) Para realizar cambios a través de la experiencia artística para mejorar la calidad de vida. 4) Poseer un conocimiento del área de contenido del diseño básico 2/3-d.</a:t>
            </a:r>
          </a:p>
          <a:p>
            <a:pPr algn="l"/>
            <a:r>
              <a:rPr lang="es-ES" sz="7200" b="1" dirty="0">
                <a:latin typeface="Roboto"/>
              </a:rPr>
              <a:t> </a:t>
            </a:r>
          </a:p>
          <a:p>
            <a:pPr algn="l"/>
            <a:r>
              <a:rPr lang="es-ES" sz="7200" b="1" dirty="0">
                <a:latin typeface="Roboto"/>
              </a:rPr>
              <a:t>Proyectos de clase: Durante cada período (cuarto) (semestre), asignaré en clase el proyecto de arte en varios medios de arte (papel, arcilla, vidrio y madera).  Cada estudiante es responsable de completar cada proyecto antes de la fecha de vencimiento y mantener ese proyecto en su portafolio (proporcionado y almacenado en casa).  Asignaré aproximadamente 12-14 piezas principales por término además de en ejercicios de clase. Si una persona puede completar toda la tarea asignada antes del final del plazo, se espera que ese estudiante complete proyectos adicionales de elección de alumno hasta el final del período.</a:t>
            </a:r>
          </a:p>
          <a:p>
            <a:pPr algn="l"/>
            <a:r>
              <a:rPr lang="es-ES" sz="7200" b="1" dirty="0">
                <a:latin typeface="Roboto"/>
              </a:rPr>
              <a:t> </a:t>
            </a:r>
          </a:p>
          <a:p>
            <a:pPr algn="l"/>
            <a:r>
              <a:rPr lang="es-ES" sz="7200" b="1" dirty="0">
                <a:latin typeface="Roboto"/>
              </a:rPr>
              <a:t>Examen: Se le pedirá al estudiante que complete una Evaluación de Desempeño Basada en el Aula de acuerdo con los Estándares de Aprendizaje del Estado de Washington.</a:t>
            </a:r>
          </a:p>
          <a:p>
            <a:pPr algn="l"/>
            <a:r>
              <a:rPr lang="es-ES" sz="7200" b="1" dirty="0">
                <a:latin typeface="Roboto"/>
              </a:rPr>
              <a:t>Una evaluación previa y una evaluación posterior</a:t>
            </a: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9600" b="1" dirty="0">
              <a:latin typeface="Roboto"/>
            </a:endParaRP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111371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2/3 d </a:t>
            </a:r>
            <a:r>
              <a:rPr lang="en-US" dirty="0" err="1"/>
              <a:t>Diseño</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22504" y="1103191"/>
            <a:ext cx="10746992" cy="5437212"/>
          </a:xfrm>
        </p:spPr>
        <p:txBody>
          <a:bodyPr>
            <a:normAutofit fontScale="25000" lnSpcReduction="20000"/>
          </a:bodyPr>
          <a:lstStyle/>
          <a:p>
            <a:pPr algn="l"/>
            <a:r>
              <a:rPr lang="es-ES" sz="7200" b="1" dirty="0">
                <a:latin typeface="Roboto"/>
              </a:rPr>
              <a:t> Participación: El esfuerzo diario, la participación en la clase y la asistencia son importantes para el progreso.  Animo a cada alumno a dar lo mejor de sí cada día.  Sigo la asistencia y compongo las políticas de trabajo que se describen en el manual del alumno.</a:t>
            </a:r>
          </a:p>
          <a:p>
            <a:pPr algn="l"/>
            <a:r>
              <a:rPr lang="es-ES" sz="7200" b="1" dirty="0">
                <a:latin typeface="Roboto"/>
              </a:rPr>
              <a:t>Calificación: Evaluaré el trabajo como se describe en las rúbricas adjuntas, hojas de fabricación, organizadores gráficos, hojas de horas y la composición.  </a:t>
            </a:r>
            <a:r>
              <a:rPr lang="es-ES" sz="7200" b="1" dirty="0" err="1">
                <a:latin typeface="Roboto"/>
              </a:rPr>
              <a:t>Evaluo</a:t>
            </a:r>
            <a:r>
              <a:rPr lang="es-ES" sz="7200" b="1" dirty="0">
                <a:latin typeface="Roboto"/>
              </a:rPr>
              <a:t> las calificaciones de cada término de acuerdo con la siguiente escala:</a:t>
            </a:r>
          </a:p>
          <a:p>
            <a:pPr algn="l"/>
            <a:r>
              <a:rPr lang="es-ES" sz="7200" b="1" dirty="0">
                <a:latin typeface="Roboto"/>
              </a:rPr>
              <a:t>Proyectos de Clase 12- 14 a 10 </a:t>
            </a:r>
            <a:r>
              <a:rPr lang="es-ES" sz="7200" b="1" dirty="0" err="1">
                <a:latin typeface="Roboto"/>
              </a:rPr>
              <a:t>pts</a:t>
            </a:r>
            <a:endParaRPr lang="es-ES" sz="7200" b="1" dirty="0">
              <a:latin typeface="Roboto"/>
            </a:endParaRPr>
          </a:p>
          <a:p>
            <a:pPr algn="l"/>
            <a:r>
              <a:rPr lang="es-ES" sz="7200" b="1" dirty="0">
                <a:latin typeface="Roboto"/>
              </a:rPr>
              <a:t>Participación/esfuerzo (semanal) 10pts</a:t>
            </a:r>
          </a:p>
          <a:p>
            <a:pPr algn="l"/>
            <a:r>
              <a:rPr lang="es-ES" sz="7200" b="1" dirty="0">
                <a:latin typeface="Roboto"/>
              </a:rPr>
              <a:t>Evaluaciones de CBPA 10pts</a:t>
            </a:r>
          </a:p>
          <a:p>
            <a:pPr algn="l"/>
            <a:r>
              <a:rPr lang="es-ES" sz="7200" b="1" dirty="0">
                <a:latin typeface="Roboto"/>
              </a:rPr>
              <a:t> </a:t>
            </a:r>
          </a:p>
          <a:p>
            <a:pPr algn="l"/>
            <a:r>
              <a:rPr lang="es-ES" sz="7200" b="1" dirty="0">
                <a:latin typeface="Roboto"/>
              </a:rPr>
              <a:t>Los proyectos se evaluarán de acuerdo con los siguientes criterios:</a:t>
            </a:r>
          </a:p>
          <a:p>
            <a:pPr algn="l"/>
            <a:r>
              <a:rPr lang="es-ES" sz="7200" b="1" dirty="0">
                <a:latin typeface="Roboto"/>
              </a:rPr>
              <a:t>Esfuerzo:</a:t>
            </a:r>
          </a:p>
          <a:p>
            <a:pPr algn="l"/>
            <a:r>
              <a:rPr lang="es-ES" sz="7200" b="1" dirty="0">
                <a:latin typeface="Roboto"/>
              </a:rPr>
              <a:t>Hace el mejor esfuerzo para completar los proyectos como se explica</a:t>
            </a:r>
          </a:p>
          <a:p>
            <a:pPr algn="l"/>
            <a:r>
              <a:rPr lang="es-ES" sz="7200" b="1" dirty="0">
                <a:latin typeface="Roboto"/>
              </a:rPr>
              <a:t>Artesanía:</a:t>
            </a:r>
          </a:p>
          <a:p>
            <a:pPr algn="l"/>
            <a:r>
              <a:rPr lang="es-ES" sz="7200" b="1" dirty="0">
                <a:latin typeface="Roboto"/>
              </a:rPr>
              <a:t>Maneja los materiales de arte correctamente.  Presenta profesionalmente los proyectos finales (limpios, limpios, sin arrugas)</a:t>
            </a:r>
          </a:p>
          <a:p>
            <a:pPr algn="l"/>
            <a:r>
              <a:rPr lang="es-ES" sz="7200" b="1" dirty="0">
                <a:latin typeface="Roboto"/>
              </a:rPr>
              <a:t>Cumple con los objetivos de asignación:</a:t>
            </a:r>
          </a:p>
          <a:p>
            <a:pPr algn="l"/>
            <a:r>
              <a:rPr lang="es-ES" sz="7200" b="1" dirty="0">
                <a:latin typeface="Roboto"/>
              </a:rPr>
              <a:t>Completa cada proyecto de acuerdo con la instrucción</a:t>
            </a:r>
          </a:p>
          <a:p>
            <a:pPr algn="l"/>
            <a:r>
              <a:rPr lang="es-ES" sz="7200" b="1" dirty="0">
                <a:latin typeface="Roboto"/>
              </a:rPr>
              <a:t>Demuestra una comprensión de la asignación</a:t>
            </a: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9600" b="1" dirty="0">
              <a:latin typeface="Roboto"/>
            </a:endParaRP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1829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C75000-2BBF-4790-AA69-4658D2E67149}"/>
              </a:ext>
            </a:extLst>
          </p:cNvPr>
          <p:cNvSpPr txBox="1"/>
          <p:nvPr/>
        </p:nvSpPr>
        <p:spPr>
          <a:xfrm>
            <a:off x="789708" y="430589"/>
            <a:ext cx="10713027" cy="1661993"/>
          </a:xfrm>
          <a:prstGeom prst="rect">
            <a:avLst/>
          </a:prstGeom>
          <a:noFill/>
        </p:spPr>
        <p:txBody>
          <a:bodyPr wrap="square">
            <a:spAutoFit/>
          </a:bodyPr>
          <a:lstStyle/>
          <a:p>
            <a:br>
              <a:rPr lang="es-ES" dirty="0"/>
            </a:br>
            <a:r>
              <a:rPr lang="es-ES" b="0" i="0" dirty="0">
                <a:solidFill>
                  <a:srgbClr val="C00000"/>
                </a:solidFill>
                <a:effectLst/>
                <a:latin typeface="Roboto"/>
              </a:rPr>
              <a:t>¿Cuáles son las ventajas de tomar las clases de Mrs. Brooks en línea?</a:t>
            </a:r>
          </a:p>
          <a:p>
            <a:r>
              <a:rPr lang="es-ES" b="0" i="0" dirty="0">
                <a:solidFill>
                  <a:srgbClr val="222222"/>
                </a:solidFill>
                <a:effectLst/>
                <a:latin typeface="Roboto"/>
              </a:rPr>
              <a:t> </a:t>
            </a:r>
            <a:r>
              <a:rPr lang="es-ES" sz="1600" b="0" i="0" dirty="0">
                <a:solidFill>
                  <a:srgbClr val="222222"/>
                </a:solidFill>
                <a:effectLst/>
                <a:latin typeface="Roboto"/>
              </a:rPr>
              <a:t>La conveniencia y la flexibilidad son las ventajas más comunes de las clases en línea. Tomar clases en línea le permite incluir la escuela en su horario cuando sea conveniente para usted. También permite a los estudiantes trabajar en proyectos durante un período de tiempo y en un momento en el que el estudiante artista se siente más productivo y permite más tiempo de la mentalidad de las tareas necesarias para completar los proyectos.</a:t>
            </a:r>
            <a:endParaRPr lang="en-US" sz="1600" dirty="0"/>
          </a:p>
        </p:txBody>
      </p:sp>
      <p:sp>
        <p:nvSpPr>
          <p:cNvPr id="5" name="TextBox 4">
            <a:extLst>
              <a:ext uri="{FF2B5EF4-FFF2-40B4-BE49-F238E27FC236}">
                <a16:creationId xmlns:a16="http://schemas.microsoft.com/office/drawing/2014/main" id="{557FE949-2FA4-4550-8A0E-D2074C9F1972}"/>
              </a:ext>
            </a:extLst>
          </p:cNvPr>
          <p:cNvSpPr txBox="1"/>
          <p:nvPr/>
        </p:nvSpPr>
        <p:spPr>
          <a:xfrm>
            <a:off x="872835" y="2347614"/>
            <a:ext cx="9736282" cy="646331"/>
          </a:xfrm>
          <a:prstGeom prst="rect">
            <a:avLst/>
          </a:prstGeom>
          <a:noFill/>
        </p:spPr>
        <p:txBody>
          <a:bodyPr wrap="square">
            <a:spAutoFit/>
          </a:bodyPr>
          <a:lstStyle/>
          <a:p>
            <a:br>
              <a:rPr lang="es-ES" dirty="0"/>
            </a:br>
            <a:r>
              <a:rPr lang="es-ES" b="0" i="0" dirty="0">
                <a:solidFill>
                  <a:srgbClr val="C00000"/>
                </a:solidFill>
                <a:effectLst/>
                <a:latin typeface="Roboto"/>
              </a:rPr>
              <a:t>¿Cuánto tiempo debo dedicar a una clase cada semana para las clases de Mrs. Brooks?</a:t>
            </a:r>
            <a:endParaRPr lang="en-US" dirty="0">
              <a:solidFill>
                <a:srgbClr val="C00000"/>
              </a:solidFill>
            </a:endParaRPr>
          </a:p>
        </p:txBody>
      </p:sp>
      <p:sp>
        <p:nvSpPr>
          <p:cNvPr id="7" name="TextBox 6">
            <a:extLst>
              <a:ext uri="{FF2B5EF4-FFF2-40B4-BE49-F238E27FC236}">
                <a16:creationId xmlns:a16="http://schemas.microsoft.com/office/drawing/2014/main" id="{E00996E3-5A00-4618-AAD1-2E36BF691F9D}"/>
              </a:ext>
            </a:extLst>
          </p:cNvPr>
          <p:cNvSpPr txBox="1"/>
          <p:nvPr/>
        </p:nvSpPr>
        <p:spPr>
          <a:xfrm>
            <a:off x="948170" y="2670779"/>
            <a:ext cx="10713026" cy="1600438"/>
          </a:xfrm>
          <a:prstGeom prst="rect">
            <a:avLst/>
          </a:prstGeom>
          <a:noFill/>
        </p:spPr>
        <p:txBody>
          <a:bodyPr wrap="square">
            <a:spAutoFit/>
          </a:bodyPr>
          <a:lstStyle/>
          <a:p>
            <a:br>
              <a:rPr lang="es-ES" dirty="0"/>
            </a:br>
            <a:r>
              <a:rPr lang="es-ES" sz="1600" b="0" i="0" dirty="0">
                <a:solidFill>
                  <a:srgbClr val="222222"/>
                </a:solidFill>
                <a:effectLst/>
                <a:latin typeface="Roboto"/>
              </a:rPr>
              <a:t>El tiempo que pasa en mi clase puede variar. No todos los proyectos serán exactamente iguales. Planee dedicar de 6 a 8 horas a la semana para cada proyecto. La instrucción en grupos pequeños será de 1 hora cada día que deba estar en la escuela. La mayoría de los proyectos tendrán una duración de 2 semanas de progreso de trabajo. El tiempo que dedique a realizar los proyectos también dependerá de su nivel de habilidad personal y de su capacidad para administrar el tiempo de manera eficaz.</a:t>
            </a:r>
            <a:endParaRPr lang="en-US" sz="1600" dirty="0"/>
          </a:p>
        </p:txBody>
      </p:sp>
      <p:sp>
        <p:nvSpPr>
          <p:cNvPr id="13" name="TextBox 12">
            <a:extLst>
              <a:ext uri="{FF2B5EF4-FFF2-40B4-BE49-F238E27FC236}">
                <a16:creationId xmlns:a16="http://schemas.microsoft.com/office/drawing/2014/main" id="{2E7E6927-CFF5-49F6-AA74-520E3EAA897D}"/>
              </a:ext>
            </a:extLst>
          </p:cNvPr>
          <p:cNvSpPr txBox="1"/>
          <p:nvPr/>
        </p:nvSpPr>
        <p:spPr>
          <a:xfrm>
            <a:off x="872835" y="4271217"/>
            <a:ext cx="9557039" cy="646331"/>
          </a:xfrm>
          <a:prstGeom prst="rect">
            <a:avLst/>
          </a:prstGeom>
          <a:noFill/>
        </p:spPr>
        <p:txBody>
          <a:bodyPr wrap="square">
            <a:spAutoFit/>
          </a:bodyPr>
          <a:lstStyle/>
          <a:p>
            <a:br>
              <a:rPr lang="es-ES" dirty="0"/>
            </a:br>
            <a:r>
              <a:rPr lang="es-ES" b="0" i="0" dirty="0">
                <a:solidFill>
                  <a:srgbClr val="C00000"/>
                </a:solidFill>
                <a:effectLst/>
                <a:latin typeface="Roboto"/>
              </a:rPr>
              <a:t>¿Cómo están disponibles en línea las instrucciones para las clases de Mrs. Brooks?</a:t>
            </a:r>
            <a:endParaRPr lang="en-US" dirty="0">
              <a:solidFill>
                <a:srgbClr val="C00000"/>
              </a:solidFill>
            </a:endParaRPr>
          </a:p>
        </p:txBody>
      </p:sp>
      <p:sp>
        <p:nvSpPr>
          <p:cNvPr id="14" name="Rectangle 3">
            <a:extLst>
              <a:ext uri="{FF2B5EF4-FFF2-40B4-BE49-F238E27FC236}">
                <a16:creationId xmlns:a16="http://schemas.microsoft.com/office/drawing/2014/main" id="{D99D10D1-BEEF-4C1C-A0DC-1DCE1CA7D497}"/>
              </a:ext>
            </a:extLst>
          </p:cNvPr>
          <p:cNvSpPr>
            <a:spLocks noChangeArrowheads="1"/>
          </p:cNvSpPr>
          <p:nvPr/>
        </p:nvSpPr>
        <p:spPr bwMode="auto">
          <a:xfrm>
            <a:off x="948170" y="5045327"/>
            <a:ext cx="11032548"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i="0" u="none" strike="noStrike" cap="none" normalizeH="0" baseline="0" dirty="0">
                <a:ln>
                  <a:noFill/>
                </a:ln>
                <a:solidFill>
                  <a:srgbClr val="222222"/>
                </a:solidFill>
                <a:effectLst/>
                <a:latin typeface="Roboto"/>
              </a:rPr>
              <a:t>Mis clases en línea se imparten mediante un sistema de gestión del aprendizaje mediante zoom, transmisión de videos y lecciones prácticas sobre proyectos. Los estudiantes podrán iniciar sesión a través de Highland </a:t>
            </a:r>
            <a:r>
              <a:rPr kumimoji="0" lang="es-ES" altLang="en-US" sz="1600" i="0" u="none" strike="noStrike" cap="none" normalizeH="0" baseline="0" dirty="0" err="1">
                <a:ln>
                  <a:noFill/>
                </a:ln>
                <a:solidFill>
                  <a:srgbClr val="222222"/>
                </a:solidFill>
                <a:effectLst/>
                <a:latin typeface="Roboto"/>
              </a:rPr>
              <a:t>District</a:t>
            </a:r>
            <a:r>
              <a:rPr kumimoji="0" lang="es-ES" altLang="en-US" sz="1600" i="0" u="none" strike="noStrike" cap="none" normalizeH="0" baseline="0" dirty="0">
                <a:ln>
                  <a:noFill/>
                </a:ln>
                <a:solidFill>
                  <a:srgbClr val="222222"/>
                </a:solidFill>
                <a:effectLst/>
                <a:latin typeface="Roboto"/>
              </a:rPr>
              <a:t> y seleccionar sus sitios de cursos. Una vez que un estudiante está en el sitio de su curso, puede acceder a conferencias, PowerPoint, correos electrónicos, asignaciones, lecturas, documentos, videos, enlaces, foros de discusión, su asesor y el buzón de asignaciones, y contenedores con etiquetas transparentes ubicadas en el frente de la escuela. para todos los proyectos de arte.</a:t>
            </a:r>
            <a:r>
              <a:rPr kumimoji="0" lang="es-ES" altLang="en-US" sz="1600" i="0" u="none" strike="noStrike" cap="none" normalizeH="0" baseline="0" dirty="0">
                <a:ln>
                  <a:noFill/>
                </a:ln>
                <a:solidFill>
                  <a:schemeClr val="tx1"/>
                </a:solidFill>
                <a:effectLst/>
                <a:latin typeface="Roboto"/>
              </a:rPr>
              <a:t> </a:t>
            </a:r>
          </a:p>
        </p:txBody>
      </p:sp>
      <p:pic>
        <p:nvPicPr>
          <p:cNvPr id="16" name="Graphic 15" descr="House">
            <a:hlinkClick r:id="rId2" action="ppaction://hlinksldjump"/>
            <a:extLst>
              <a:ext uri="{FF2B5EF4-FFF2-40B4-BE49-F238E27FC236}">
                <a16:creationId xmlns:a16="http://schemas.microsoft.com/office/drawing/2014/main" id="{5E7D0096-7195-4F67-AA25-1C1E54A313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031" y="6232249"/>
            <a:ext cx="529532" cy="529532"/>
          </a:xfrm>
          <a:prstGeom prst="rect">
            <a:avLst/>
          </a:prstGeom>
        </p:spPr>
      </p:pic>
      <p:sp>
        <p:nvSpPr>
          <p:cNvPr id="18" name="Arrow: Curved Left 17">
            <a:extLst>
              <a:ext uri="{FF2B5EF4-FFF2-40B4-BE49-F238E27FC236}">
                <a16:creationId xmlns:a16="http://schemas.microsoft.com/office/drawing/2014/main" id="{9E96355D-A77D-48C3-B4F0-6171B496C117}"/>
              </a:ext>
            </a:extLst>
          </p:cNvPr>
          <p:cNvSpPr/>
          <p:nvPr/>
        </p:nvSpPr>
        <p:spPr>
          <a:xfrm>
            <a:off x="169408" y="5517574"/>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ction Button: Go to End 9">
            <a:hlinkClick r:id="" action="ppaction://hlinkshowjump?jump=nextslide" highlightClick="1"/>
            <a:extLst>
              <a:ext uri="{FF2B5EF4-FFF2-40B4-BE49-F238E27FC236}">
                <a16:creationId xmlns:a16="http://schemas.microsoft.com/office/drawing/2014/main" id="{190F296E-9C6A-4E4F-9ED1-85F9CC48A44D}"/>
              </a:ext>
            </a:extLst>
          </p:cNvPr>
          <p:cNvSpPr/>
          <p:nvPr/>
        </p:nvSpPr>
        <p:spPr>
          <a:xfrm>
            <a:off x="11546601" y="6320968"/>
            <a:ext cx="516368" cy="466806"/>
          </a:xfrm>
          <a:prstGeom prst="actionButtonEnd">
            <a:avLst/>
          </a:prstGeom>
          <a:solidFill>
            <a:srgbClr val="68F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282596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2/3 d </a:t>
            </a:r>
            <a:r>
              <a:rPr lang="en-US" dirty="0" err="1"/>
              <a:t>Diseño</a:t>
            </a:r>
            <a:endParaRPr lang="en-US" dirty="0"/>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722504" y="1103190"/>
            <a:ext cx="10746992" cy="5562839"/>
          </a:xfrm>
        </p:spPr>
        <p:txBody>
          <a:bodyPr>
            <a:normAutofit fontScale="25000" lnSpcReduction="20000"/>
          </a:bodyPr>
          <a:lstStyle/>
          <a:p>
            <a:pPr algn="l"/>
            <a:r>
              <a:rPr lang="es-ES" sz="7200" b="1" dirty="0">
                <a:latin typeface="Roboto"/>
              </a:rPr>
              <a:t> </a:t>
            </a:r>
            <a:r>
              <a:rPr lang="es-ES" sz="6400" b="1" dirty="0">
                <a:latin typeface="Roboto"/>
              </a:rPr>
              <a:t>Tarifas y materiales</a:t>
            </a:r>
          </a:p>
          <a:p>
            <a:pPr algn="l"/>
            <a:r>
              <a:rPr lang="es-ES" sz="6400" b="1" dirty="0">
                <a:latin typeface="Roboto"/>
              </a:rPr>
              <a:t>Los estudiantes tendrán que ser responsables de adquirir sus propios materiales para cada proyecto. Si el estudiante no puede comprar suministros o herramientas necesarias, entonces deben ponerse en contacto conmigo y solicitar suministros específicos que necesitarán para completar cada proyecto. Trataré de suministrar al estudiante los suministros mínimos requeridos para cada proyecto. Los estudiantes podrán recoger estos suministros en la oficina principal.</a:t>
            </a:r>
          </a:p>
          <a:p>
            <a:pPr algn="l"/>
            <a:r>
              <a:rPr lang="es-ES" sz="6400" b="1" dirty="0">
                <a:latin typeface="Roboto"/>
              </a:rPr>
              <a:t>Herramientas si un estudiante solicita herramientas, entonces serán responsables de mantener y devolver las herramientas a HHS. Si las herramientas se pierden o se dañan, entonces el estudiante tendrá que reemplazar las herramientas o estar sujeto a una multa.</a:t>
            </a:r>
          </a:p>
          <a:p>
            <a:pPr algn="l"/>
            <a:r>
              <a:rPr lang="es-ES" sz="6400" b="1" dirty="0">
                <a:latin typeface="Roboto"/>
              </a:rPr>
              <a:t>Proyectos/Líneas de tiempos</a:t>
            </a:r>
          </a:p>
          <a:p>
            <a:pPr algn="l"/>
            <a:r>
              <a:rPr lang="es-ES" sz="6400" b="1" dirty="0">
                <a:latin typeface="Roboto"/>
              </a:rPr>
              <a:t>Introducción vocabulario/ semana 1</a:t>
            </a:r>
          </a:p>
          <a:p>
            <a:pPr algn="l"/>
            <a:r>
              <a:rPr lang="es-ES" sz="6400" b="1" dirty="0">
                <a:latin typeface="Roboto"/>
              </a:rPr>
              <a:t>Proyecto en papel 3D/semana 2/3/4		</a:t>
            </a:r>
          </a:p>
          <a:p>
            <a:pPr algn="l"/>
            <a:r>
              <a:rPr lang="es-ES" sz="6400" b="1" dirty="0">
                <a:latin typeface="Roboto"/>
              </a:rPr>
              <a:t>3D luz nocturna /semana 5/6</a:t>
            </a:r>
          </a:p>
          <a:p>
            <a:pPr algn="l"/>
            <a:r>
              <a:rPr lang="es-ES" sz="6400" b="1" dirty="0">
                <a:latin typeface="Roboto"/>
              </a:rPr>
              <a:t>Papel 3-d blanco y negro </a:t>
            </a:r>
            <a:r>
              <a:rPr lang="es-ES" sz="6400" b="1" dirty="0" err="1">
                <a:latin typeface="Roboto"/>
              </a:rPr>
              <a:t>Mandala</a:t>
            </a:r>
            <a:r>
              <a:rPr lang="es-ES" sz="6400" b="1" dirty="0">
                <a:latin typeface="Roboto"/>
              </a:rPr>
              <a:t> semana 7/8</a:t>
            </a:r>
          </a:p>
          <a:p>
            <a:pPr algn="l"/>
            <a:r>
              <a:rPr lang="es-ES" sz="6400" b="1" dirty="0">
                <a:latin typeface="Roboto"/>
              </a:rPr>
              <a:t>Rueda de color/semana 8 </a:t>
            </a:r>
          </a:p>
          <a:p>
            <a:pPr algn="l"/>
            <a:r>
              <a:rPr lang="es-ES" sz="6400" b="1" dirty="0">
                <a:latin typeface="Roboto"/>
              </a:rPr>
              <a:t>Papel 3-d color </a:t>
            </a:r>
            <a:r>
              <a:rPr lang="es-ES" sz="6400" b="1" dirty="0" err="1">
                <a:latin typeface="Roboto"/>
              </a:rPr>
              <a:t>Mandala</a:t>
            </a:r>
            <a:r>
              <a:rPr lang="es-ES" sz="6400" b="1" dirty="0">
                <a:latin typeface="Roboto"/>
              </a:rPr>
              <a:t> semana 9/10 </a:t>
            </a:r>
          </a:p>
          <a:p>
            <a:pPr algn="l"/>
            <a:r>
              <a:rPr lang="es-ES" sz="6400" b="1" dirty="0">
                <a:latin typeface="Roboto"/>
              </a:rPr>
              <a:t>Conceptos básicos de la </a:t>
            </a:r>
            <a:r>
              <a:rPr lang="es-ES" sz="6400" b="1" dirty="0" err="1">
                <a:latin typeface="Roboto"/>
              </a:rPr>
              <a:t>pirografía</a:t>
            </a:r>
            <a:r>
              <a:rPr lang="es-ES" sz="6400" b="1" dirty="0">
                <a:latin typeface="Roboto"/>
              </a:rPr>
              <a:t> de madera / semana 11/12</a:t>
            </a:r>
          </a:p>
          <a:p>
            <a:pPr algn="l"/>
            <a:r>
              <a:rPr lang="es-ES" sz="6400" b="1" dirty="0">
                <a:latin typeface="Roboto"/>
              </a:rPr>
              <a:t> </a:t>
            </a:r>
            <a:r>
              <a:rPr lang="es-ES" sz="6400" b="1" dirty="0" err="1">
                <a:latin typeface="Roboto"/>
              </a:rPr>
              <a:t>Pirografía</a:t>
            </a:r>
            <a:r>
              <a:rPr lang="es-ES" sz="6400" b="1" dirty="0">
                <a:latin typeface="Roboto"/>
              </a:rPr>
              <a:t> de madera con color /semana 13/14</a:t>
            </a:r>
          </a:p>
          <a:p>
            <a:pPr algn="l"/>
            <a:r>
              <a:rPr lang="es-ES" sz="6400" b="1" dirty="0">
                <a:latin typeface="Roboto"/>
              </a:rPr>
              <a:t>Talla básica de madera/semana 15/16</a:t>
            </a:r>
          </a:p>
          <a:p>
            <a:pPr algn="l"/>
            <a:r>
              <a:rPr lang="es-ES" sz="6400" b="1" dirty="0">
                <a:latin typeface="Roboto"/>
              </a:rPr>
              <a:t>Elección del estudiante/semana 17</a:t>
            </a:r>
          </a:p>
          <a:p>
            <a:pPr algn="l"/>
            <a:r>
              <a:rPr lang="es-ES" sz="6400" b="1" dirty="0">
                <a:latin typeface="Roboto"/>
              </a:rPr>
              <a:t>CBPA'S/semana 18</a:t>
            </a:r>
          </a:p>
          <a:p>
            <a:pPr algn="l"/>
            <a:r>
              <a:rPr lang="es-ES" sz="6400" b="1" dirty="0">
                <a:latin typeface="Roboto"/>
              </a:rPr>
              <a:t> </a:t>
            </a: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7200" b="1" dirty="0">
              <a:latin typeface="Roboto"/>
            </a:endParaRPr>
          </a:p>
          <a:p>
            <a:pPr algn="l"/>
            <a:endParaRPr lang="es-ES" sz="9600" b="1" dirty="0">
              <a:latin typeface="Roboto"/>
            </a:endParaRPr>
          </a:p>
          <a:p>
            <a:pPr algn="l"/>
            <a:endParaRPr lang="es-ES" sz="7200" b="1" dirty="0">
              <a:latin typeface="Roboto"/>
            </a:endParaRPr>
          </a:p>
          <a:p>
            <a:pPr algn="l"/>
            <a:endParaRPr lang="es-ES" sz="5600" b="1" dirty="0">
              <a:latin typeface="Roboto"/>
            </a:endParaRPr>
          </a:p>
          <a:p>
            <a:pPr algn="l"/>
            <a:endParaRPr lang="es-ES" sz="7200" b="1" dirty="0">
              <a:latin typeface="Roboto"/>
            </a:endParaRPr>
          </a:p>
          <a:p>
            <a:pPr algn="l"/>
            <a:endParaRPr lang="es-ES" sz="7200" b="1" dirty="0">
              <a:latin typeface="Roboto"/>
            </a:endParaRPr>
          </a:p>
          <a:p>
            <a:pPr algn="l"/>
            <a:endParaRPr lang="es-ES" sz="3800" dirty="0"/>
          </a:p>
          <a:p>
            <a:pPr algn="l"/>
            <a:endParaRPr lang="es-ES" dirty="0"/>
          </a:p>
          <a:p>
            <a:pPr algn="l"/>
            <a:endParaRPr lang="en-US" dirty="0"/>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4" name="Rectangle 3">
            <a:extLst>
              <a:ext uri="{FF2B5EF4-FFF2-40B4-BE49-F238E27FC236}">
                <a16:creationId xmlns:a16="http://schemas.microsoft.com/office/drawing/2014/main" id="{BF2BD6DF-3ACA-4A89-85B7-EF5AB83C7D73}"/>
              </a:ext>
            </a:extLst>
          </p:cNvPr>
          <p:cNvSpPr/>
          <p:nvPr/>
        </p:nvSpPr>
        <p:spPr>
          <a:xfrm>
            <a:off x="383907" y="774893"/>
            <a:ext cx="11915121" cy="954107"/>
          </a:xfrm>
          <a:prstGeom prst="rect">
            <a:avLst/>
          </a:prstGeom>
        </p:spPr>
        <p:txBody>
          <a:bodyPr wrap="square">
            <a:spAutoFit/>
          </a:bodyPr>
          <a:lstStyle/>
          <a:p>
            <a:endParaRPr lang="es-ES" dirty="0"/>
          </a:p>
          <a:p>
            <a:endParaRPr lang="es-ES" sz="2000" b="1" dirty="0">
              <a:latin typeface="Roboto"/>
            </a:endParaRPr>
          </a:p>
          <a:p>
            <a:endParaRPr lang="es-ES" dirty="0"/>
          </a:p>
        </p:txBody>
      </p:sp>
    </p:spTree>
    <p:extLst>
      <p:ext uri="{BB962C8B-B14F-4D97-AF65-F5344CB8AC3E}">
        <p14:creationId xmlns:p14="http://schemas.microsoft.com/office/powerpoint/2010/main" val="36205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19355-3104-4C30-A22E-B4163B09D1AD}"/>
              </a:ext>
            </a:extLst>
          </p:cNvPr>
          <p:cNvSpPr txBox="1"/>
          <p:nvPr/>
        </p:nvSpPr>
        <p:spPr>
          <a:xfrm>
            <a:off x="823479" y="476934"/>
            <a:ext cx="6094268" cy="646331"/>
          </a:xfrm>
          <a:prstGeom prst="rect">
            <a:avLst/>
          </a:prstGeom>
          <a:noFill/>
        </p:spPr>
        <p:txBody>
          <a:bodyPr wrap="square">
            <a:spAutoFit/>
          </a:bodyPr>
          <a:lstStyle/>
          <a:p>
            <a:br>
              <a:rPr lang="es-ES" dirty="0"/>
            </a:br>
            <a:r>
              <a:rPr lang="es-ES" b="0" i="0" dirty="0">
                <a:solidFill>
                  <a:srgbClr val="C00000"/>
                </a:solidFill>
                <a:effectLst/>
                <a:latin typeface="Roboto"/>
              </a:rPr>
              <a:t>¿Cómo interactúo con la Sra. Brooks?</a:t>
            </a:r>
            <a:endParaRPr lang="en-US" dirty="0">
              <a:solidFill>
                <a:srgbClr val="C00000"/>
              </a:solidFill>
            </a:endParaRPr>
          </a:p>
        </p:txBody>
      </p:sp>
      <p:sp>
        <p:nvSpPr>
          <p:cNvPr id="5" name="TextBox 4">
            <a:extLst>
              <a:ext uri="{FF2B5EF4-FFF2-40B4-BE49-F238E27FC236}">
                <a16:creationId xmlns:a16="http://schemas.microsoft.com/office/drawing/2014/main" id="{593175FA-DADC-498E-9D71-D08348850B9F}"/>
              </a:ext>
            </a:extLst>
          </p:cNvPr>
          <p:cNvSpPr txBox="1"/>
          <p:nvPr/>
        </p:nvSpPr>
        <p:spPr>
          <a:xfrm>
            <a:off x="823479" y="800100"/>
            <a:ext cx="11001375" cy="1846659"/>
          </a:xfrm>
          <a:prstGeom prst="rect">
            <a:avLst/>
          </a:prstGeom>
          <a:noFill/>
        </p:spPr>
        <p:txBody>
          <a:bodyPr wrap="square">
            <a:spAutoFit/>
          </a:bodyPr>
          <a:lstStyle/>
          <a:p>
            <a:br>
              <a:rPr lang="es-ES" dirty="0"/>
            </a:br>
            <a:r>
              <a:rPr lang="es-ES" sz="1600" b="0" i="0" dirty="0">
                <a:solidFill>
                  <a:srgbClr val="222222"/>
                </a:solidFill>
                <a:effectLst/>
                <a:latin typeface="Roboto"/>
              </a:rPr>
              <a:t>A través de esta experiencia virtual, tendrá la oportunidad de conocerme una sola vez cara a cara con uno de los padres al comienzo del trimestre. Esto mejora la relación, ya que siempre tendrá una cara para conectarse conmigo a través de reuniones de zoom, lecciones en grupos pequeños, correo electrónico y mensajes de texto. Seré accesible y receptivo a todos mis estudiantes. Me comunicaré principalmente a través del sitio del distrito de Highland. Utilizaré y ofreceré diferentes métodos de comunicación para mis clases que satisfagan las necesidades de los estudiantes, a través de chats de zoom, conferencias telefónicas, correos electrónicos y mensajes de texto.</a:t>
            </a:r>
            <a:endParaRPr lang="en-US" sz="1600" dirty="0"/>
          </a:p>
        </p:txBody>
      </p:sp>
      <p:sp>
        <p:nvSpPr>
          <p:cNvPr id="7" name="TextBox 6">
            <a:extLst>
              <a:ext uri="{FF2B5EF4-FFF2-40B4-BE49-F238E27FC236}">
                <a16:creationId xmlns:a16="http://schemas.microsoft.com/office/drawing/2014/main" id="{91CBE7B8-D266-4A1C-8F54-2E7512525C88}"/>
              </a:ext>
            </a:extLst>
          </p:cNvPr>
          <p:cNvSpPr txBox="1"/>
          <p:nvPr/>
        </p:nvSpPr>
        <p:spPr>
          <a:xfrm>
            <a:off x="667616" y="2487575"/>
            <a:ext cx="6094268" cy="646331"/>
          </a:xfrm>
          <a:prstGeom prst="rect">
            <a:avLst/>
          </a:prstGeom>
          <a:noFill/>
        </p:spPr>
        <p:txBody>
          <a:bodyPr wrap="square">
            <a:spAutoFit/>
          </a:bodyPr>
          <a:lstStyle/>
          <a:p>
            <a:br>
              <a:rPr lang="es-ES" dirty="0"/>
            </a:br>
            <a:r>
              <a:rPr lang="es-ES" b="0" i="0" dirty="0">
                <a:solidFill>
                  <a:srgbClr val="222222"/>
                </a:solidFill>
                <a:effectLst/>
                <a:latin typeface="Roboto"/>
              </a:rPr>
              <a:t>¿</a:t>
            </a:r>
            <a:r>
              <a:rPr lang="es-ES" b="0" i="0" dirty="0">
                <a:solidFill>
                  <a:srgbClr val="C00000"/>
                </a:solidFill>
                <a:effectLst/>
                <a:latin typeface="Roboto"/>
              </a:rPr>
              <a:t>Habrá interacción con otros estudiantes en línea?</a:t>
            </a:r>
            <a:endParaRPr lang="en-US" dirty="0">
              <a:solidFill>
                <a:srgbClr val="C00000"/>
              </a:solidFill>
            </a:endParaRPr>
          </a:p>
        </p:txBody>
      </p:sp>
      <p:sp>
        <p:nvSpPr>
          <p:cNvPr id="8" name="Rectangle 1">
            <a:extLst>
              <a:ext uri="{FF2B5EF4-FFF2-40B4-BE49-F238E27FC236}">
                <a16:creationId xmlns:a16="http://schemas.microsoft.com/office/drawing/2014/main" id="{CD6F6EFE-1D4F-42ED-B1D7-A98AB25E74D9}"/>
              </a:ext>
            </a:extLst>
          </p:cNvPr>
          <p:cNvSpPr>
            <a:spLocks noChangeArrowheads="1"/>
          </p:cNvSpPr>
          <p:nvPr/>
        </p:nvSpPr>
        <p:spPr bwMode="auto">
          <a:xfrm>
            <a:off x="823479" y="3247976"/>
            <a:ext cx="10546773" cy="16979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dirty="0">
                <a:ln>
                  <a:noFill/>
                </a:ln>
                <a:solidFill>
                  <a:srgbClr val="222222"/>
                </a:solidFill>
                <a:effectLst/>
                <a:latin typeface="Roboto"/>
              </a:rPr>
              <a:t>Desarrollará relaciones con otros estudiantes que están en su </a:t>
            </a:r>
            <a:r>
              <a:rPr kumimoji="0" lang="es-ES" altLang="en-US" sz="1600" b="0" i="0" u="none" strike="noStrike" cap="none" normalizeH="0" baseline="0" dirty="0" err="1">
                <a:ln>
                  <a:noFill/>
                </a:ln>
                <a:solidFill>
                  <a:srgbClr val="222222"/>
                </a:solidFill>
                <a:effectLst/>
                <a:latin typeface="Roboto"/>
              </a:rPr>
              <a:t>Pod</a:t>
            </a:r>
            <a:r>
              <a:rPr kumimoji="0" lang="es-ES" altLang="en-US" sz="1600" b="0" i="0" u="none" strike="noStrike" cap="none" normalizeH="0" baseline="0" dirty="0">
                <a:ln>
                  <a:noFill/>
                </a:ln>
                <a:solidFill>
                  <a:srgbClr val="222222"/>
                </a:solidFill>
                <a:effectLst/>
                <a:latin typeface="Roboto"/>
              </a:rPr>
              <a:t> asignado o grupo pequeño, lo que puede cambiar a lo largo del curso. Si bien es posible que muchos de ustedes no progresen al mismo ritmo que otros estudiantes en un verdadero programa de cohortes, se encontrarán entre caras conocidas a lo largo de su curso y su módulo o grupo pequeño debería poder ayudarlos a cumplir con sus requisitos en discusiones grupales y evaluaciones de pares. Tengo la esperanza de ofrecer bastante interacción entre otros estudiantes, incluidas las tareas grupales y las discusiones, foros de discusión en línea, tableros de publicaciones en línea, reflexiones de lectura y discusiones en clase, rúbricas y objetivos de crecimiento personal.</a:t>
            </a:r>
            <a:r>
              <a:rPr kumimoji="0" lang="es-ES" altLang="en-US" sz="1600" b="0" i="0" u="none" strike="noStrike" cap="none" normalizeH="0" baseline="0" dirty="0">
                <a:ln>
                  <a:noFill/>
                </a:ln>
                <a:solidFill>
                  <a:schemeClr val="tx1"/>
                </a:solidFill>
                <a:effectLst/>
                <a:latin typeface="Roboto"/>
              </a:rPr>
              <a:t> </a:t>
            </a:r>
          </a:p>
        </p:txBody>
      </p:sp>
      <p:pic>
        <p:nvPicPr>
          <p:cNvPr id="10" name="Graphic 9" descr="House">
            <a:hlinkClick r:id="rId2" action="ppaction://hlinksldjump"/>
            <a:extLst>
              <a:ext uri="{FF2B5EF4-FFF2-40B4-BE49-F238E27FC236}">
                <a16:creationId xmlns:a16="http://schemas.microsoft.com/office/drawing/2014/main" id="{18C1E970-D334-496D-A01B-0508AC7183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65" y="6018348"/>
            <a:ext cx="607257" cy="607257"/>
          </a:xfrm>
          <a:prstGeom prst="rect">
            <a:avLst/>
          </a:prstGeom>
        </p:spPr>
      </p:pic>
      <p:sp>
        <p:nvSpPr>
          <p:cNvPr id="12" name="Arrow: Curved Left 11">
            <a:extLst>
              <a:ext uri="{FF2B5EF4-FFF2-40B4-BE49-F238E27FC236}">
                <a16:creationId xmlns:a16="http://schemas.microsoft.com/office/drawing/2014/main" id="{3C8BE4F6-005E-49CD-8428-1B1FF77AE9D6}"/>
              </a:ext>
            </a:extLst>
          </p:cNvPr>
          <p:cNvSpPr/>
          <p:nvPr/>
        </p:nvSpPr>
        <p:spPr>
          <a:xfrm>
            <a:off x="169408" y="5517574"/>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ction Button: Go to End 10">
            <a:hlinkClick r:id="" action="ppaction://hlinkshowjump?jump=nextslide" highlightClick="1"/>
            <a:extLst>
              <a:ext uri="{FF2B5EF4-FFF2-40B4-BE49-F238E27FC236}">
                <a16:creationId xmlns:a16="http://schemas.microsoft.com/office/drawing/2014/main" id="{E83E4D3C-2805-44D2-817C-1CF8F97FE4AB}"/>
              </a:ext>
            </a:extLst>
          </p:cNvPr>
          <p:cNvSpPr/>
          <p:nvPr/>
        </p:nvSpPr>
        <p:spPr>
          <a:xfrm>
            <a:off x="11546601" y="6320968"/>
            <a:ext cx="516368" cy="466806"/>
          </a:xfrm>
          <a:prstGeom prst="actionButtonEnd">
            <a:avLst/>
          </a:prstGeom>
          <a:solidFill>
            <a:srgbClr val="68F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02586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B9CE5-5BFA-4B24-A7C3-A7FE6A275E0D}"/>
              </a:ext>
            </a:extLst>
          </p:cNvPr>
          <p:cNvSpPr txBox="1"/>
          <p:nvPr/>
        </p:nvSpPr>
        <p:spPr>
          <a:xfrm>
            <a:off x="813088" y="170403"/>
            <a:ext cx="6668366" cy="646331"/>
          </a:xfrm>
          <a:prstGeom prst="rect">
            <a:avLst/>
          </a:prstGeom>
          <a:noFill/>
        </p:spPr>
        <p:txBody>
          <a:bodyPr wrap="square">
            <a:spAutoFit/>
          </a:bodyPr>
          <a:lstStyle/>
          <a:p>
            <a:br>
              <a:rPr lang="es-ES" dirty="0"/>
            </a:br>
            <a:r>
              <a:rPr lang="es-ES" b="0" i="0" dirty="0">
                <a:solidFill>
                  <a:srgbClr val="C00000"/>
                </a:solidFill>
                <a:effectLst/>
                <a:latin typeface="Roboto"/>
              </a:rPr>
              <a:t>¿Hay proyectos grupales dentro de los cursos en línea?</a:t>
            </a:r>
            <a:endParaRPr lang="en-US" dirty="0">
              <a:solidFill>
                <a:srgbClr val="C00000"/>
              </a:solidFill>
            </a:endParaRPr>
          </a:p>
        </p:txBody>
      </p:sp>
      <p:sp>
        <p:nvSpPr>
          <p:cNvPr id="4" name="Rectangle 1">
            <a:extLst>
              <a:ext uri="{FF2B5EF4-FFF2-40B4-BE49-F238E27FC236}">
                <a16:creationId xmlns:a16="http://schemas.microsoft.com/office/drawing/2014/main" id="{6475E759-6674-4B09-955E-8C7B31D69B63}"/>
              </a:ext>
            </a:extLst>
          </p:cNvPr>
          <p:cNvSpPr>
            <a:spLocks noChangeArrowheads="1"/>
          </p:cNvSpPr>
          <p:nvPr/>
        </p:nvSpPr>
        <p:spPr bwMode="auto">
          <a:xfrm>
            <a:off x="935181" y="911812"/>
            <a:ext cx="10619509" cy="19441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dirty="0">
                <a:ln>
                  <a:noFill/>
                </a:ln>
                <a:solidFill>
                  <a:srgbClr val="222222"/>
                </a:solidFill>
                <a:effectLst/>
                <a:latin typeface="Roboto"/>
              </a:rPr>
              <a:t>Sí, podría haber algunos proyectos grupales que formen parte de mis cursos en línea. Los estudiantes se agrupan y se les da un tema para investigar y posiblemente un proyecto para producir. La intención es que los estudiantes trabajen juntos electrónicamente para lograr sus objetivos. A menudo, los grupos preparan y dan presentaciones de PowerPoint electrónicamente enviándose por correo electrónico versiones preliminares y luego publicando el producto final en el foro de discusión de estudiantes. Los estudiantes a menudo se dividen en grupos o comunidades de aprendizaje para discutir preguntas o casos desarrollados en mi plan de estudios en línea. Dividiré a los estudiantes en grupos pequeños (versus toda la clase) para que los estudiantes se conozcan mejor y logren un mayor nivel de interconectividad.</a:t>
            </a:r>
            <a:r>
              <a:rPr kumimoji="0" lang="es-ES" altLang="en-US" sz="1600" b="0" i="0" u="none" strike="noStrike" cap="none" normalizeH="0" baseline="0" dirty="0">
                <a:ln>
                  <a:noFill/>
                </a:ln>
                <a:solidFill>
                  <a:schemeClr val="tx1"/>
                </a:solidFill>
                <a:effectLst/>
                <a:latin typeface="Roboto"/>
              </a:rPr>
              <a:t> </a:t>
            </a:r>
          </a:p>
        </p:txBody>
      </p:sp>
      <p:sp>
        <p:nvSpPr>
          <p:cNvPr id="5" name="Rectangle 2">
            <a:extLst>
              <a:ext uri="{FF2B5EF4-FFF2-40B4-BE49-F238E27FC236}">
                <a16:creationId xmlns:a16="http://schemas.microsoft.com/office/drawing/2014/main" id="{CE339576-DC40-41D7-AB15-A10F27AC1018}"/>
              </a:ext>
            </a:extLst>
          </p:cNvPr>
          <p:cNvSpPr>
            <a:spLocks noChangeArrowheads="1"/>
          </p:cNvSpPr>
          <p:nvPr/>
        </p:nvSpPr>
        <p:spPr bwMode="auto">
          <a:xfrm>
            <a:off x="813088" y="3030856"/>
            <a:ext cx="7782792"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dirty="0">
                <a:ln>
                  <a:noFill/>
                </a:ln>
                <a:solidFill>
                  <a:srgbClr val="C00000"/>
                </a:solidFill>
                <a:effectLst/>
                <a:latin typeface="inherit"/>
              </a:rPr>
              <a:t>¿Cuál es un horario típico para la clase en línea de Mrs. Brooks?</a:t>
            </a:r>
            <a:r>
              <a:rPr kumimoji="0" lang="es-ES" altLang="en-US" sz="800" b="0" i="0" u="none" strike="noStrike" cap="none" normalizeH="0" baseline="0" dirty="0">
                <a:ln>
                  <a:noFill/>
                </a:ln>
                <a:solidFill>
                  <a:srgbClr val="C00000"/>
                </a:solidFill>
                <a:effectLst/>
              </a:rPr>
              <a:t> </a:t>
            </a:r>
            <a:endParaRPr kumimoji="0" lang="es-ES" altLang="en-US" sz="1800" b="0" i="0" u="none" strike="noStrike" cap="none" normalizeH="0" baseline="0" dirty="0">
              <a:ln>
                <a:noFill/>
              </a:ln>
              <a:solidFill>
                <a:srgbClr val="C00000"/>
              </a:solidFill>
              <a:effectLst/>
              <a:latin typeface="Arial" panose="020B0604020202020204" pitchFamily="34" charset="0"/>
            </a:endParaRPr>
          </a:p>
        </p:txBody>
      </p:sp>
      <p:sp>
        <p:nvSpPr>
          <p:cNvPr id="6" name="Rectangle 3">
            <a:extLst>
              <a:ext uri="{FF2B5EF4-FFF2-40B4-BE49-F238E27FC236}">
                <a16:creationId xmlns:a16="http://schemas.microsoft.com/office/drawing/2014/main" id="{4C3658A9-18BB-4411-BEC0-6400F21A9803}"/>
              </a:ext>
            </a:extLst>
          </p:cNvPr>
          <p:cNvSpPr>
            <a:spLocks noChangeArrowheads="1"/>
          </p:cNvSpPr>
          <p:nvPr/>
        </p:nvSpPr>
        <p:spPr bwMode="auto">
          <a:xfrm>
            <a:off x="813088" y="3645547"/>
            <a:ext cx="1074160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dirty="0">
                <a:ln>
                  <a:noFill/>
                </a:ln>
                <a:solidFill>
                  <a:srgbClr val="222222"/>
                </a:solidFill>
                <a:effectLst/>
                <a:latin typeface="Roboto"/>
              </a:rPr>
              <a:t>Ofreceré lecciones sincrónicas diarias en grupos pequeños a las que los estudiantes deben asistir. Tendré horas de oficina para que los estudiantes se comuniquen conmigo con preguntas o inquietudes que pueda necesitar abordar. El estudiante debe esperar trabajar en sus proyectos individuales al menos 1 hora al día.</a:t>
            </a:r>
            <a:r>
              <a:rPr kumimoji="0" lang="es-ES" altLang="en-US" sz="1600" b="0" i="0" u="none" strike="noStrike" cap="none" normalizeH="0" baseline="0" dirty="0">
                <a:ln>
                  <a:noFill/>
                </a:ln>
                <a:solidFill>
                  <a:schemeClr val="tx1"/>
                </a:solidFill>
                <a:effectLst/>
                <a:latin typeface="Roboto"/>
              </a:rPr>
              <a:t> </a:t>
            </a:r>
          </a:p>
        </p:txBody>
      </p:sp>
      <p:sp>
        <p:nvSpPr>
          <p:cNvPr id="8" name="TextBox 7">
            <a:extLst>
              <a:ext uri="{FF2B5EF4-FFF2-40B4-BE49-F238E27FC236}">
                <a16:creationId xmlns:a16="http://schemas.microsoft.com/office/drawing/2014/main" id="{5D4D34DA-AC7F-47AD-B91E-936B11351356}"/>
              </a:ext>
            </a:extLst>
          </p:cNvPr>
          <p:cNvSpPr txBox="1"/>
          <p:nvPr/>
        </p:nvSpPr>
        <p:spPr>
          <a:xfrm>
            <a:off x="813087" y="4358571"/>
            <a:ext cx="7499639" cy="646331"/>
          </a:xfrm>
          <a:prstGeom prst="rect">
            <a:avLst/>
          </a:prstGeom>
          <a:noFill/>
        </p:spPr>
        <p:txBody>
          <a:bodyPr wrap="square">
            <a:spAutoFit/>
          </a:bodyPr>
          <a:lstStyle/>
          <a:p>
            <a:br>
              <a:rPr lang="es-ES" dirty="0"/>
            </a:br>
            <a:r>
              <a:rPr lang="es-ES" b="0" i="0" dirty="0">
                <a:solidFill>
                  <a:srgbClr val="C00000"/>
                </a:solidFill>
                <a:effectLst/>
                <a:latin typeface="Roboto"/>
              </a:rPr>
              <a:t>¿Cuáles son algunos de los desafíos al tomar clases en línea?</a:t>
            </a:r>
            <a:endParaRPr lang="en-US" dirty="0">
              <a:solidFill>
                <a:srgbClr val="C00000"/>
              </a:solidFill>
            </a:endParaRPr>
          </a:p>
        </p:txBody>
      </p:sp>
      <p:sp>
        <p:nvSpPr>
          <p:cNvPr id="10" name="TextBox 9">
            <a:extLst>
              <a:ext uri="{FF2B5EF4-FFF2-40B4-BE49-F238E27FC236}">
                <a16:creationId xmlns:a16="http://schemas.microsoft.com/office/drawing/2014/main" id="{83C22FAF-B289-4ECA-9A71-0E5D266286DC}"/>
              </a:ext>
            </a:extLst>
          </p:cNvPr>
          <p:cNvSpPr txBox="1"/>
          <p:nvPr/>
        </p:nvSpPr>
        <p:spPr>
          <a:xfrm>
            <a:off x="935181" y="4675737"/>
            <a:ext cx="10443732" cy="1754326"/>
          </a:xfrm>
          <a:prstGeom prst="rect">
            <a:avLst/>
          </a:prstGeom>
          <a:noFill/>
        </p:spPr>
        <p:txBody>
          <a:bodyPr wrap="square">
            <a:spAutoFit/>
          </a:bodyPr>
          <a:lstStyle/>
          <a:p>
            <a:br>
              <a:rPr lang="es-ES" dirty="0"/>
            </a:br>
            <a:r>
              <a:rPr lang="es-ES" b="0" i="0" dirty="0">
                <a:solidFill>
                  <a:srgbClr val="222222"/>
                </a:solidFill>
                <a:effectLst/>
                <a:latin typeface="Roboto"/>
              </a:rPr>
              <a:t>Una de las claves para ser un estudiante exitoso en línea es la autodisciplina. Debido a que no es necesario que </a:t>
            </a:r>
            <a:r>
              <a:rPr lang="es-ES" sz="1600" b="0" i="0" dirty="0">
                <a:solidFill>
                  <a:srgbClr val="222222"/>
                </a:solidFill>
                <a:effectLst/>
                <a:latin typeface="Roboto"/>
              </a:rPr>
              <a:t>esté</a:t>
            </a:r>
            <a:r>
              <a:rPr lang="es-ES" b="0" i="0" dirty="0">
                <a:solidFill>
                  <a:srgbClr val="222222"/>
                </a:solidFill>
                <a:effectLst/>
                <a:latin typeface="Roboto"/>
              </a:rPr>
              <a:t> físicamente en clase en un momento específico (a excepción de la instrucción sincrónica), debe estar motivado para hacer el trabajo por su cuenta. Si tiene una obligación familiar y / o un trabajo de tiempo completo mientras está tomando clases en línea, es importante que establezca un horario de cuándo y cómo completará el trabajo.</a:t>
            </a:r>
            <a:endParaRPr lang="en-US" dirty="0"/>
          </a:p>
        </p:txBody>
      </p:sp>
      <p:pic>
        <p:nvPicPr>
          <p:cNvPr id="12" name="Graphic 11" descr="House">
            <a:hlinkClick r:id="rId2" action="ppaction://hlinksldjump"/>
            <a:extLst>
              <a:ext uri="{FF2B5EF4-FFF2-40B4-BE49-F238E27FC236}">
                <a16:creationId xmlns:a16="http://schemas.microsoft.com/office/drawing/2014/main" id="{87D3A87B-85FD-471B-899F-9072A7C213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31" y="6126434"/>
            <a:ext cx="607257" cy="607257"/>
          </a:xfrm>
          <a:prstGeom prst="rect">
            <a:avLst/>
          </a:prstGeom>
        </p:spPr>
      </p:pic>
      <p:sp>
        <p:nvSpPr>
          <p:cNvPr id="14" name="Arrow: Curved Left 13">
            <a:extLst>
              <a:ext uri="{FF2B5EF4-FFF2-40B4-BE49-F238E27FC236}">
                <a16:creationId xmlns:a16="http://schemas.microsoft.com/office/drawing/2014/main" id="{D4DD98C0-911A-409D-AC91-B359DE37587E}"/>
              </a:ext>
            </a:extLst>
          </p:cNvPr>
          <p:cNvSpPr/>
          <p:nvPr/>
        </p:nvSpPr>
        <p:spPr>
          <a:xfrm>
            <a:off x="169408" y="5517574"/>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ction Button: Go to End 12">
            <a:hlinkClick r:id="" action="ppaction://hlinkshowjump?jump=nextslide" highlightClick="1"/>
            <a:extLst>
              <a:ext uri="{FF2B5EF4-FFF2-40B4-BE49-F238E27FC236}">
                <a16:creationId xmlns:a16="http://schemas.microsoft.com/office/drawing/2014/main" id="{2B2901D7-E022-4D7C-AA86-DDDAB06872A3}"/>
              </a:ext>
            </a:extLst>
          </p:cNvPr>
          <p:cNvSpPr/>
          <p:nvPr/>
        </p:nvSpPr>
        <p:spPr>
          <a:xfrm>
            <a:off x="11546601" y="6320968"/>
            <a:ext cx="516368" cy="466806"/>
          </a:xfrm>
          <a:prstGeom prst="actionButtonEnd">
            <a:avLst/>
          </a:prstGeom>
          <a:solidFill>
            <a:srgbClr val="68F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323294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5A9A77-218E-4EB4-A75F-34FC6816B84C}"/>
              </a:ext>
            </a:extLst>
          </p:cNvPr>
          <p:cNvSpPr txBox="1"/>
          <p:nvPr/>
        </p:nvSpPr>
        <p:spPr>
          <a:xfrm>
            <a:off x="813087" y="166984"/>
            <a:ext cx="9827203" cy="646331"/>
          </a:xfrm>
          <a:prstGeom prst="rect">
            <a:avLst/>
          </a:prstGeom>
          <a:noFill/>
        </p:spPr>
        <p:txBody>
          <a:bodyPr wrap="square">
            <a:spAutoFit/>
          </a:bodyPr>
          <a:lstStyle/>
          <a:p>
            <a:br>
              <a:rPr lang="es-ES" dirty="0"/>
            </a:br>
            <a:r>
              <a:rPr lang="es-ES" b="0" i="0" dirty="0">
                <a:solidFill>
                  <a:srgbClr val="C00000"/>
                </a:solidFill>
                <a:effectLst/>
                <a:latin typeface="Roboto"/>
              </a:rPr>
              <a:t>¿Cómo se califican las clases en línea? ¿Cuáles son las expectativas de la Sra. Brooks?</a:t>
            </a:r>
            <a:endParaRPr lang="en-US" dirty="0">
              <a:solidFill>
                <a:srgbClr val="C00000"/>
              </a:solidFill>
            </a:endParaRPr>
          </a:p>
        </p:txBody>
      </p:sp>
      <p:sp>
        <p:nvSpPr>
          <p:cNvPr id="4" name="Rectangle 1">
            <a:extLst>
              <a:ext uri="{FF2B5EF4-FFF2-40B4-BE49-F238E27FC236}">
                <a16:creationId xmlns:a16="http://schemas.microsoft.com/office/drawing/2014/main" id="{F6C3A744-9A6A-405C-845B-5AD5059CDA0C}"/>
              </a:ext>
            </a:extLst>
          </p:cNvPr>
          <p:cNvSpPr>
            <a:spLocks noChangeArrowheads="1"/>
          </p:cNvSpPr>
          <p:nvPr/>
        </p:nvSpPr>
        <p:spPr bwMode="auto">
          <a:xfrm>
            <a:off x="885824" y="813315"/>
            <a:ext cx="10897468"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dirty="0">
                <a:ln>
                  <a:noFill/>
                </a:ln>
                <a:solidFill>
                  <a:srgbClr val="222222"/>
                </a:solidFill>
                <a:effectLst/>
                <a:latin typeface="Roboto"/>
              </a:rPr>
              <a:t>Los cursos en línea se califican como los cursos presenciales. Se requiere un pensamiento crítico de alto nivel y los estudiantes terminan el curso con una comprensión del tema y la capacidad de aplicar sus conocimientos en un entorno del mundo real. Las asignaciones y proyectos de </a:t>
            </a:r>
            <a:r>
              <a:rPr kumimoji="0" lang="es-ES" altLang="en-US" sz="1600" b="0" i="0" u="none" strike="noStrike" cap="none" normalizeH="0" baseline="0" dirty="0" err="1">
                <a:ln>
                  <a:noFill/>
                </a:ln>
                <a:solidFill>
                  <a:srgbClr val="222222"/>
                </a:solidFill>
                <a:effectLst/>
                <a:latin typeface="Roboto"/>
              </a:rPr>
              <a:t>Essential</a:t>
            </a:r>
            <a:r>
              <a:rPr kumimoji="0" lang="es-ES" altLang="en-US" sz="1600" b="0" i="0" u="none" strike="noStrike" cap="none" normalizeH="0" baseline="0" dirty="0">
                <a:ln>
                  <a:noFill/>
                </a:ln>
                <a:solidFill>
                  <a:srgbClr val="222222"/>
                </a:solidFill>
                <a:effectLst/>
                <a:latin typeface="Roboto"/>
              </a:rPr>
              <a:t> Standard incluirán la investigación de la materia, tener materiales de arte, participación activa en discusiones en línea, cuestionarios o pruebas, completar formularios como hojas de tiempo, hojas de trabajo de fabricación, desarrollo del crecimiento personal, rúbricas y evaluaciones de cada proyecto y un evaluación final.</a:t>
            </a:r>
            <a:r>
              <a:rPr kumimoji="0" lang="es-ES" altLang="en-US" sz="1600" b="0" i="0" u="none" strike="noStrike" cap="none" normalizeH="0" baseline="0" dirty="0">
                <a:ln>
                  <a:noFill/>
                </a:ln>
                <a:solidFill>
                  <a:schemeClr val="tx1"/>
                </a:solidFill>
                <a:effectLst/>
                <a:latin typeface="Roboto"/>
              </a:rPr>
              <a:t> </a:t>
            </a:r>
          </a:p>
        </p:txBody>
      </p:sp>
      <p:sp>
        <p:nvSpPr>
          <p:cNvPr id="5" name="Rectangle 2">
            <a:extLst>
              <a:ext uri="{FF2B5EF4-FFF2-40B4-BE49-F238E27FC236}">
                <a16:creationId xmlns:a16="http://schemas.microsoft.com/office/drawing/2014/main" id="{5EAE6E7D-7B94-40AA-88E7-4B62D1AB6712}"/>
              </a:ext>
            </a:extLst>
          </p:cNvPr>
          <p:cNvSpPr>
            <a:spLocks noChangeArrowheads="1"/>
          </p:cNvSpPr>
          <p:nvPr/>
        </p:nvSpPr>
        <p:spPr bwMode="auto">
          <a:xfrm>
            <a:off x="885824" y="2785654"/>
            <a:ext cx="6909954"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dirty="0">
                <a:ln>
                  <a:noFill/>
                </a:ln>
                <a:solidFill>
                  <a:srgbClr val="C00000"/>
                </a:solidFill>
                <a:effectLst/>
                <a:latin typeface="Roboto"/>
              </a:rPr>
              <a:t>¿Las pruebas están disponibles en línea? </a:t>
            </a:r>
          </a:p>
        </p:txBody>
      </p:sp>
      <p:sp>
        <p:nvSpPr>
          <p:cNvPr id="6" name="Rectangle 3">
            <a:extLst>
              <a:ext uri="{FF2B5EF4-FFF2-40B4-BE49-F238E27FC236}">
                <a16:creationId xmlns:a16="http://schemas.microsoft.com/office/drawing/2014/main" id="{023074F9-CA59-4D46-93D6-1BD7D8348B72}"/>
              </a:ext>
            </a:extLst>
          </p:cNvPr>
          <p:cNvSpPr>
            <a:spLocks noChangeArrowheads="1"/>
          </p:cNvSpPr>
          <p:nvPr/>
        </p:nvSpPr>
        <p:spPr bwMode="auto">
          <a:xfrm>
            <a:off x="844261" y="3341366"/>
            <a:ext cx="10700040" cy="95924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dirty="0">
                <a:ln>
                  <a:noFill/>
                </a:ln>
                <a:solidFill>
                  <a:srgbClr val="222222"/>
                </a:solidFill>
                <a:effectLst/>
                <a:latin typeface="Roboto"/>
              </a:rPr>
              <a:t>Si. Habrá una evaluación previa, una evaluación posterior y algunas pruebas a lo largo del curso. Se les puede pedir a los estudiantes que firmen un acuerdo ético diciendo que no copiarán ni compartirán su examen, y que la persona que tomará el examen es la persona inscrita en el curso. Las pruebas pueden ser cronometradas y monitoreadas a través del zoom.</a:t>
            </a:r>
            <a:r>
              <a:rPr kumimoji="0" lang="es-ES" altLang="en-US" sz="1600" b="0" i="0" u="none" strike="noStrike" cap="none" normalizeH="0" baseline="0" dirty="0">
                <a:ln>
                  <a:noFill/>
                </a:ln>
                <a:solidFill>
                  <a:schemeClr val="tx1"/>
                </a:solidFill>
                <a:effectLst/>
                <a:latin typeface="Roboto"/>
              </a:rPr>
              <a:t> </a:t>
            </a:r>
          </a:p>
        </p:txBody>
      </p:sp>
      <p:pic>
        <p:nvPicPr>
          <p:cNvPr id="8" name="Graphic 7" descr="House">
            <a:hlinkClick r:id="rId2" action="ppaction://hlinksldjump"/>
            <a:extLst>
              <a:ext uri="{FF2B5EF4-FFF2-40B4-BE49-F238E27FC236}">
                <a16:creationId xmlns:a16="http://schemas.microsoft.com/office/drawing/2014/main" id="{610B397E-DA64-4601-BB34-0DE5E39007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10" name="Arrow: Curved Left 9">
            <a:extLst>
              <a:ext uri="{FF2B5EF4-FFF2-40B4-BE49-F238E27FC236}">
                <a16:creationId xmlns:a16="http://schemas.microsoft.com/office/drawing/2014/main" id="{10413249-33EB-405A-8E3B-C12AFE4B3263}"/>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exagon 11">
            <a:extLst>
              <a:ext uri="{FF2B5EF4-FFF2-40B4-BE49-F238E27FC236}">
                <a16:creationId xmlns:a16="http://schemas.microsoft.com/office/drawing/2014/main" id="{8A38D3BA-3E82-4415-8901-48423CE1A1F7}"/>
              </a:ext>
            </a:extLst>
          </p:cNvPr>
          <p:cNvSpPr/>
          <p:nvPr/>
        </p:nvSpPr>
        <p:spPr>
          <a:xfrm>
            <a:off x="11271870" y="6123288"/>
            <a:ext cx="625745" cy="56625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96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Basic Art</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lstStyle/>
          <a:p>
            <a:endParaRPr lang="en-US" dirty="0"/>
          </a:p>
        </p:txBody>
      </p:sp>
      <p:sp>
        <p:nvSpPr>
          <p:cNvPr id="4" name="Action Button: Go Forward or Next 3">
            <a:hlinkClick r:id="" action="ppaction://hlinkshowjump?jump=nextslide" highlightClick="1"/>
            <a:extLst>
              <a:ext uri="{FF2B5EF4-FFF2-40B4-BE49-F238E27FC236}">
                <a16:creationId xmlns:a16="http://schemas.microsoft.com/office/drawing/2014/main" id="{74EFA39E-683E-48DA-9FE8-64A7E1DC03FB}"/>
              </a:ext>
            </a:extLst>
          </p:cNvPr>
          <p:cNvSpPr/>
          <p:nvPr/>
        </p:nvSpPr>
        <p:spPr>
          <a:xfrm>
            <a:off x="3908392" y="1682337"/>
            <a:ext cx="978407" cy="609241"/>
          </a:xfrm>
          <a:prstGeom prst="actionButtonForwardNex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AB1A83C-DFC9-4953-9413-CD070691BBE4}"/>
              </a:ext>
            </a:extLst>
          </p:cNvPr>
          <p:cNvSpPr txBox="1"/>
          <p:nvPr/>
        </p:nvSpPr>
        <p:spPr>
          <a:xfrm>
            <a:off x="6644259" y="1448577"/>
            <a:ext cx="3509589" cy="830997"/>
          </a:xfrm>
          <a:prstGeom prst="rect">
            <a:avLst/>
          </a:prstGeom>
          <a:noFill/>
        </p:spPr>
        <p:txBody>
          <a:bodyPr wrap="square" rtlCol="0">
            <a:spAutoFit/>
          </a:bodyPr>
          <a:lstStyle/>
          <a:p>
            <a:r>
              <a:rPr lang="en-US" sz="2400" b="1" dirty="0">
                <a:latin typeface="Roboto"/>
              </a:rPr>
              <a:t>Course syllabus</a:t>
            </a:r>
          </a:p>
          <a:p>
            <a:r>
              <a:rPr lang="en-US" sz="2400" b="1" dirty="0" err="1">
                <a:latin typeface="Roboto"/>
              </a:rPr>
              <a:t>programa</a:t>
            </a:r>
            <a:r>
              <a:rPr lang="en-US" sz="2400" b="1" dirty="0">
                <a:latin typeface="Roboto"/>
              </a:rPr>
              <a:t> del </a:t>
            </a:r>
            <a:r>
              <a:rPr lang="en-US" sz="2400" b="1" dirty="0" err="1">
                <a:latin typeface="Roboto"/>
              </a:rPr>
              <a:t>curso</a:t>
            </a:r>
            <a:endParaRPr lang="en-US" sz="2400" b="1" dirty="0">
              <a:latin typeface="Roboto"/>
            </a:endParaRPr>
          </a:p>
        </p:txBody>
      </p:sp>
      <p:sp>
        <p:nvSpPr>
          <p:cNvPr id="10" name="TextBox 9">
            <a:extLst>
              <a:ext uri="{FF2B5EF4-FFF2-40B4-BE49-F238E27FC236}">
                <a16:creationId xmlns:a16="http://schemas.microsoft.com/office/drawing/2014/main" id="{003AEB3B-C185-4FF2-89F5-373A528E8924}"/>
              </a:ext>
            </a:extLst>
          </p:cNvPr>
          <p:cNvSpPr txBox="1"/>
          <p:nvPr/>
        </p:nvSpPr>
        <p:spPr>
          <a:xfrm>
            <a:off x="1029080" y="2969180"/>
            <a:ext cx="2639185" cy="707886"/>
          </a:xfrm>
          <a:prstGeom prst="rect">
            <a:avLst/>
          </a:prstGeom>
          <a:noFill/>
        </p:spPr>
        <p:txBody>
          <a:bodyPr wrap="square" rtlCol="0">
            <a:spAutoFit/>
          </a:bodyPr>
          <a:lstStyle/>
          <a:p>
            <a:r>
              <a:rPr lang="en-US" sz="2000" b="1" dirty="0">
                <a:latin typeface="Roboto"/>
              </a:rPr>
              <a:t>Supply list</a:t>
            </a:r>
          </a:p>
          <a:p>
            <a:r>
              <a:rPr lang="en-US" sz="2000" b="1" dirty="0" err="1">
                <a:latin typeface="Roboto"/>
              </a:rPr>
              <a:t>lista</a:t>
            </a:r>
            <a:r>
              <a:rPr lang="en-US" sz="2000" b="1" dirty="0">
                <a:latin typeface="Roboto"/>
              </a:rPr>
              <a:t> de </a:t>
            </a:r>
            <a:r>
              <a:rPr lang="en-US" sz="2000" b="1" dirty="0" err="1">
                <a:latin typeface="Roboto"/>
              </a:rPr>
              <a:t>suministros</a:t>
            </a:r>
            <a:endParaRPr lang="en-US" sz="2000" b="1" dirty="0">
              <a:latin typeface="Roboto"/>
            </a:endParaRPr>
          </a:p>
        </p:txBody>
      </p:sp>
      <p:sp>
        <p:nvSpPr>
          <p:cNvPr id="12" name="TextBox 11">
            <a:extLst>
              <a:ext uri="{FF2B5EF4-FFF2-40B4-BE49-F238E27FC236}">
                <a16:creationId xmlns:a16="http://schemas.microsoft.com/office/drawing/2014/main" id="{7928139A-8A8C-45C2-8A3B-5FE0E8733EDE}"/>
              </a:ext>
            </a:extLst>
          </p:cNvPr>
          <p:cNvSpPr txBox="1"/>
          <p:nvPr/>
        </p:nvSpPr>
        <p:spPr>
          <a:xfrm>
            <a:off x="1102039" y="1589131"/>
            <a:ext cx="2360301" cy="1107996"/>
          </a:xfrm>
          <a:prstGeom prst="rect">
            <a:avLst/>
          </a:prstGeom>
          <a:noFill/>
        </p:spPr>
        <p:txBody>
          <a:bodyPr wrap="square" rtlCol="0">
            <a:spAutoFit/>
          </a:bodyPr>
          <a:lstStyle/>
          <a:p>
            <a:r>
              <a:rPr lang="en-US" sz="2400" b="1" dirty="0">
                <a:latin typeface="Roboto"/>
              </a:rPr>
              <a:t>Introduction</a:t>
            </a:r>
          </a:p>
          <a:p>
            <a:r>
              <a:rPr lang="en-US" sz="2400" b="1" dirty="0" err="1">
                <a:latin typeface="Roboto"/>
              </a:rPr>
              <a:t>Introducción</a:t>
            </a:r>
            <a:endParaRPr lang="en-US" sz="2400" b="1" dirty="0">
              <a:latin typeface="Roboto"/>
            </a:endParaRPr>
          </a:p>
          <a:p>
            <a:endParaRPr lang="en-US" dirty="0"/>
          </a:p>
        </p:txBody>
      </p:sp>
      <p:sp>
        <p:nvSpPr>
          <p:cNvPr id="13" name="Action Button: Go Forward or Next 12">
            <a:hlinkClick r:id="" action="ppaction://hlinkshowjump?jump=nextslide" highlightClick="1"/>
            <a:extLst>
              <a:ext uri="{FF2B5EF4-FFF2-40B4-BE49-F238E27FC236}">
                <a16:creationId xmlns:a16="http://schemas.microsoft.com/office/drawing/2014/main" id="{A06E9F86-B400-473A-9D7B-02E2EE0E51C8}"/>
              </a:ext>
            </a:extLst>
          </p:cNvPr>
          <p:cNvSpPr/>
          <p:nvPr/>
        </p:nvSpPr>
        <p:spPr>
          <a:xfrm>
            <a:off x="10383966" y="1477000"/>
            <a:ext cx="977454" cy="655320"/>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Go Forward or Next 13">
            <a:hlinkClick r:id="" action="ppaction://hlinkshowjump?jump=nextslide" highlightClick="1"/>
            <a:extLst>
              <a:ext uri="{FF2B5EF4-FFF2-40B4-BE49-F238E27FC236}">
                <a16:creationId xmlns:a16="http://schemas.microsoft.com/office/drawing/2014/main" id="{470653BB-9D55-436A-BFD9-4A88A19EDE5D}"/>
              </a:ext>
            </a:extLst>
          </p:cNvPr>
          <p:cNvSpPr/>
          <p:nvPr/>
        </p:nvSpPr>
        <p:spPr>
          <a:xfrm>
            <a:off x="3920469" y="3036055"/>
            <a:ext cx="914400" cy="609242"/>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a:extLst>
              <a:ext uri="{FF2B5EF4-FFF2-40B4-BE49-F238E27FC236}">
                <a16:creationId xmlns:a16="http://schemas.microsoft.com/office/drawing/2014/main" id="{D679A305-3C44-4E17-8CB8-C23643024B64}"/>
              </a:ext>
            </a:extLst>
          </p:cNvPr>
          <p:cNvSpPr>
            <a:spLocks noChangeArrowheads="1"/>
          </p:cNvSpPr>
          <p:nvPr/>
        </p:nvSpPr>
        <p:spPr bwMode="auto">
          <a:xfrm>
            <a:off x="7421879" y="2616915"/>
            <a:ext cx="2376677" cy="7034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1" i="0" u="none" strike="noStrike" cap="none" normalizeH="0" baseline="0" dirty="0">
                <a:ln>
                  <a:noFill/>
                </a:ln>
                <a:solidFill>
                  <a:srgbClr val="222222"/>
                </a:solidFill>
                <a:effectLst/>
                <a:latin typeface="Roboto"/>
              </a:rPr>
              <a:t>proyec</a:t>
            </a:r>
            <a:r>
              <a:rPr kumimoji="0" lang="es-ES" altLang="en-US" sz="2400" b="1" i="0" u="none" strike="noStrike" cap="none" normalizeH="0" baseline="0" dirty="0">
                <a:ln>
                  <a:noFill/>
                </a:ln>
                <a:solidFill>
                  <a:srgbClr val="222222"/>
                </a:solidFill>
                <a:effectLst/>
                <a:latin typeface="Roboto"/>
                <a:cs typeface="Arial" panose="020B0604020202020204" pitchFamily="34" charset="0"/>
              </a:rPr>
              <a:t>tos</a:t>
            </a:r>
            <a:r>
              <a:rPr kumimoji="0" lang="es-ES" altLang="en-US" sz="2400" b="1" i="0" u="none" strike="noStrike" cap="none" normalizeH="0" baseline="0" dirty="0">
                <a:ln>
                  <a:noFill/>
                </a:ln>
                <a:solidFill>
                  <a:schemeClr val="tx1"/>
                </a:solidFill>
                <a:effectLst/>
                <a:latin typeface="Roboto"/>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400" b="1" dirty="0" err="1">
                <a:latin typeface="Roboto"/>
                <a:cs typeface="Arial" panose="020B0604020202020204" pitchFamily="34" charset="0"/>
              </a:rPr>
              <a:t>Projects</a:t>
            </a:r>
            <a:endParaRPr kumimoji="0" lang="es-ES" altLang="en-US" sz="2400" b="1" i="0" u="none" strike="noStrike" cap="none" normalizeH="0" baseline="0" dirty="0">
              <a:ln>
                <a:noFill/>
              </a:ln>
              <a:solidFill>
                <a:schemeClr val="tx1"/>
              </a:solidFill>
              <a:effectLst/>
              <a:latin typeface="Roboto"/>
              <a:cs typeface="Arial" panose="020B0604020202020204" pitchFamily="34" charset="0"/>
            </a:endParaRPr>
          </a:p>
        </p:txBody>
      </p:sp>
      <p:sp>
        <p:nvSpPr>
          <p:cNvPr id="28" name="Action Button: Go Forward or Next 27">
            <a:hlinkClick r:id="" action="ppaction://hlinkshowjump?jump=nextslide" highlightClick="1"/>
            <a:extLst>
              <a:ext uri="{FF2B5EF4-FFF2-40B4-BE49-F238E27FC236}">
                <a16:creationId xmlns:a16="http://schemas.microsoft.com/office/drawing/2014/main" id="{4076E062-39F4-429B-9D62-EC1A219BE4BF}"/>
              </a:ext>
            </a:extLst>
          </p:cNvPr>
          <p:cNvSpPr/>
          <p:nvPr/>
        </p:nvSpPr>
        <p:spPr>
          <a:xfrm flipV="1">
            <a:off x="10240899" y="2644758"/>
            <a:ext cx="1120521" cy="675566"/>
          </a:xfrm>
          <a:prstGeom prst="actionButtonForwardNex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Go Forward or Next 28">
            <a:hlinkClick r:id="" action="ppaction://hlinkshowjump?jump=nextslide" highlightClick="1"/>
            <a:extLst>
              <a:ext uri="{FF2B5EF4-FFF2-40B4-BE49-F238E27FC236}">
                <a16:creationId xmlns:a16="http://schemas.microsoft.com/office/drawing/2014/main" id="{87D02C18-D5A8-4A73-9418-C7066EC31670}"/>
              </a:ext>
            </a:extLst>
          </p:cNvPr>
          <p:cNvSpPr/>
          <p:nvPr/>
        </p:nvSpPr>
        <p:spPr>
          <a:xfrm rot="10800000" flipH="1">
            <a:off x="3894390" y="4105486"/>
            <a:ext cx="914400" cy="6092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2C64890-5B3C-4C79-9C9D-2F5DD99A786C}"/>
              </a:ext>
            </a:extLst>
          </p:cNvPr>
          <p:cNvSpPr txBox="1"/>
          <p:nvPr/>
        </p:nvSpPr>
        <p:spPr>
          <a:xfrm>
            <a:off x="1303020" y="4206386"/>
            <a:ext cx="1805940" cy="830997"/>
          </a:xfrm>
          <a:prstGeom prst="rect">
            <a:avLst/>
          </a:prstGeom>
          <a:noFill/>
        </p:spPr>
        <p:txBody>
          <a:bodyPr wrap="square" rtlCol="0">
            <a:spAutoFit/>
          </a:bodyPr>
          <a:lstStyle/>
          <a:p>
            <a:r>
              <a:rPr lang="en-US" sz="2400" b="1" dirty="0">
                <a:latin typeface="Roboto"/>
              </a:rPr>
              <a:t>Task</a:t>
            </a:r>
            <a:br>
              <a:rPr lang="en-US" sz="2400" b="1" dirty="0">
                <a:latin typeface="Roboto"/>
              </a:rPr>
            </a:br>
            <a:r>
              <a:rPr lang="en-US" sz="2400" b="1" dirty="0" err="1">
                <a:latin typeface="Roboto"/>
              </a:rPr>
              <a:t>Tareas</a:t>
            </a:r>
            <a:endParaRPr lang="en-US" sz="2400" b="1" dirty="0">
              <a:latin typeface="Roboto"/>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331ED33A-4E20-4D10-B284-052ABB81E925}"/>
              </a:ext>
            </a:extLst>
          </p:cNvPr>
          <p:cNvSpPr/>
          <p:nvPr/>
        </p:nvSpPr>
        <p:spPr>
          <a:xfrm>
            <a:off x="10279951" y="3898866"/>
            <a:ext cx="1042416" cy="675566"/>
          </a:xfrm>
          <a:prstGeom prst="actionButtonForwardNex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CF92164-CEC4-4A7F-9DFF-A2150BF0AA72}"/>
              </a:ext>
            </a:extLst>
          </p:cNvPr>
          <p:cNvSpPr txBox="1"/>
          <p:nvPr/>
        </p:nvSpPr>
        <p:spPr>
          <a:xfrm>
            <a:off x="6935438" y="3866546"/>
            <a:ext cx="2962274" cy="707886"/>
          </a:xfrm>
          <a:prstGeom prst="rect">
            <a:avLst/>
          </a:prstGeom>
          <a:noFill/>
        </p:spPr>
        <p:txBody>
          <a:bodyPr wrap="square" rtlCol="0">
            <a:spAutoFit/>
          </a:bodyPr>
          <a:lstStyle/>
          <a:p>
            <a:r>
              <a:rPr lang="en-US" sz="2000" b="1" dirty="0">
                <a:latin typeface="Roboto"/>
              </a:rPr>
              <a:t>Due  dates</a:t>
            </a:r>
            <a:br>
              <a:rPr lang="en-US" sz="2000" b="1" dirty="0">
                <a:latin typeface="Roboto"/>
              </a:rPr>
            </a:br>
            <a:r>
              <a:rPr lang="en-US" sz="2000" b="1" dirty="0" err="1">
                <a:latin typeface="Roboto"/>
              </a:rPr>
              <a:t>fechas</a:t>
            </a:r>
            <a:r>
              <a:rPr lang="en-US" sz="2000" b="1" dirty="0">
                <a:latin typeface="Roboto"/>
              </a:rPr>
              <a:t> de </a:t>
            </a:r>
            <a:r>
              <a:rPr lang="en-US" sz="2000" b="1" dirty="0" err="1">
                <a:latin typeface="Roboto"/>
              </a:rPr>
              <a:t>vencimiento</a:t>
            </a:r>
            <a:endParaRPr lang="en-US" sz="2000" b="1" dirty="0">
              <a:latin typeface="Roboto"/>
            </a:endParaRPr>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39" name="Action Button: Go Forward or Next 38">
            <a:hlinkClick r:id="" action="ppaction://hlinkshowjump?jump=nextslide" highlightClick="1"/>
            <a:extLst>
              <a:ext uri="{FF2B5EF4-FFF2-40B4-BE49-F238E27FC236}">
                <a16:creationId xmlns:a16="http://schemas.microsoft.com/office/drawing/2014/main" id="{4A0B8F18-BE80-4802-8293-E3647A5AF94F}"/>
              </a:ext>
            </a:extLst>
          </p:cNvPr>
          <p:cNvSpPr/>
          <p:nvPr/>
        </p:nvSpPr>
        <p:spPr>
          <a:xfrm>
            <a:off x="3912181" y="5348858"/>
            <a:ext cx="914401" cy="609241"/>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211973B-D2A4-470E-8780-753D2C4810AD}"/>
              </a:ext>
            </a:extLst>
          </p:cNvPr>
          <p:cNvSpPr txBox="1"/>
          <p:nvPr/>
        </p:nvSpPr>
        <p:spPr>
          <a:xfrm>
            <a:off x="1303020" y="5329168"/>
            <a:ext cx="1958340" cy="830997"/>
          </a:xfrm>
          <a:prstGeom prst="rect">
            <a:avLst/>
          </a:prstGeom>
          <a:noFill/>
        </p:spPr>
        <p:txBody>
          <a:bodyPr wrap="square" rtlCol="0">
            <a:spAutoFit/>
          </a:bodyPr>
          <a:lstStyle/>
          <a:p>
            <a:r>
              <a:rPr lang="en-US" sz="2400" b="1" dirty="0">
                <a:latin typeface="Roboto"/>
              </a:rPr>
              <a:t>Zoom    </a:t>
            </a:r>
            <a:r>
              <a:rPr lang="en-US" sz="2400" b="1" dirty="0" err="1">
                <a:latin typeface="Roboto"/>
              </a:rPr>
              <a:t>enfocar</a:t>
            </a:r>
            <a:endParaRPr lang="en-US" sz="2400" b="1" dirty="0">
              <a:latin typeface="Roboto"/>
            </a:endParaRPr>
          </a:p>
        </p:txBody>
      </p:sp>
      <p:sp>
        <p:nvSpPr>
          <p:cNvPr id="42" name="Action Button: Go Forward or Next 41">
            <a:hlinkClick r:id="" action="ppaction://hlinkshowjump?jump=nextslide" highlightClick="1"/>
            <a:extLst>
              <a:ext uri="{FF2B5EF4-FFF2-40B4-BE49-F238E27FC236}">
                <a16:creationId xmlns:a16="http://schemas.microsoft.com/office/drawing/2014/main" id="{E3FB6246-398A-493C-B917-7B8EEC561D0D}"/>
              </a:ext>
            </a:extLst>
          </p:cNvPr>
          <p:cNvSpPr/>
          <p:nvPr/>
        </p:nvSpPr>
        <p:spPr>
          <a:xfrm>
            <a:off x="10319004" y="5095999"/>
            <a:ext cx="1042416" cy="785600"/>
          </a:xfrm>
          <a:prstGeom prst="actionButtonForwardNext">
            <a:avLst/>
          </a:prstGeom>
          <a:solidFill>
            <a:srgbClr val="F80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51AB94B-C850-4D38-9B55-F9453AC81144}"/>
              </a:ext>
            </a:extLst>
          </p:cNvPr>
          <p:cNvSpPr txBox="1"/>
          <p:nvPr/>
        </p:nvSpPr>
        <p:spPr>
          <a:xfrm>
            <a:off x="7609334" y="5144502"/>
            <a:ext cx="1656585" cy="523220"/>
          </a:xfrm>
          <a:prstGeom prst="rect">
            <a:avLst/>
          </a:prstGeom>
          <a:noFill/>
        </p:spPr>
        <p:txBody>
          <a:bodyPr wrap="square" rtlCol="0">
            <a:spAutoFit/>
          </a:bodyPr>
          <a:lstStyle/>
          <a:p>
            <a:r>
              <a:rPr lang="en-US" sz="2800" b="1" dirty="0">
                <a:latin typeface="Roboto"/>
              </a:rPr>
              <a:t>videos</a:t>
            </a:r>
          </a:p>
        </p:txBody>
      </p:sp>
    </p:spTree>
    <p:extLst>
      <p:ext uri="{BB962C8B-B14F-4D97-AF65-F5344CB8AC3E}">
        <p14:creationId xmlns:p14="http://schemas.microsoft.com/office/powerpoint/2010/main" val="96029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Jewelry</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lstStyle/>
          <a:p>
            <a:endParaRPr lang="en-US" dirty="0"/>
          </a:p>
        </p:txBody>
      </p:sp>
      <p:sp>
        <p:nvSpPr>
          <p:cNvPr id="4" name="Action Button: Go Forward or Next 3">
            <a:hlinkClick r:id="" action="ppaction://hlinkshowjump?jump=nextslide" highlightClick="1"/>
            <a:extLst>
              <a:ext uri="{FF2B5EF4-FFF2-40B4-BE49-F238E27FC236}">
                <a16:creationId xmlns:a16="http://schemas.microsoft.com/office/drawing/2014/main" id="{74EFA39E-683E-48DA-9FE8-64A7E1DC03FB}"/>
              </a:ext>
            </a:extLst>
          </p:cNvPr>
          <p:cNvSpPr/>
          <p:nvPr/>
        </p:nvSpPr>
        <p:spPr>
          <a:xfrm>
            <a:off x="3908392" y="1682337"/>
            <a:ext cx="978407" cy="609241"/>
          </a:xfrm>
          <a:prstGeom prst="actionButtonForwardNex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AB1A83C-DFC9-4953-9413-CD070691BBE4}"/>
              </a:ext>
            </a:extLst>
          </p:cNvPr>
          <p:cNvSpPr txBox="1"/>
          <p:nvPr/>
        </p:nvSpPr>
        <p:spPr>
          <a:xfrm>
            <a:off x="6644259" y="1448577"/>
            <a:ext cx="3509589" cy="830997"/>
          </a:xfrm>
          <a:prstGeom prst="rect">
            <a:avLst/>
          </a:prstGeom>
          <a:noFill/>
        </p:spPr>
        <p:txBody>
          <a:bodyPr wrap="square" rtlCol="0">
            <a:spAutoFit/>
          </a:bodyPr>
          <a:lstStyle/>
          <a:p>
            <a:r>
              <a:rPr lang="en-US" sz="2400" b="1" dirty="0">
                <a:latin typeface="Roboto"/>
              </a:rPr>
              <a:t>Course syllabus</a:t>
            </a:r>
          </a:p>
          <a:p>
            <a:r>
              <a:rPr lang="en-US" sz="2400" b="1" dirty="0" err="1">
                <a:latin typeface="Roboto"/>
              </a:rPr>
              <a:t>programa</a:t>
            </a:r>
            <a:r>
              <a:rPr lang="en-US" sz="2400" b="1" dirty="0">
                <a:latin typeface="Roboto"/>
              </a:rPr>
              <a:t> del </a:t>
            </a:r>
            <a:r>
              <a:rPr lang="en-US" sz="2400" b="1" dirty="0" err="1">
                <a:latin typeface="Roboto"/>
              </a:rPr>
              <a:t>curso</a:t>
            </a:r>
            <a:endParaRPr lang="en-US" sz="2400" b="1" dirty="0">
              <a:latin typeface="Roboto"/>
            </a:endParaRPr>
          </a:p>
        </p:txBody>
      </p:sp>
      <p:sp>
        <p:nvSpPr>
          <p:cNvPr id="10" name="TextBox 9">
            <a:extLst>
              <a:ext uri="{FF2B5EF4-FFF2-40B4-BE49-F238E27FC236}">
                <a16:creationId xmlns:a16="http://schemas.microsoft.com/office/drawing/2014/main" id="{003AEB3B-C185-4FF2-89F5-373A528E8924}"/>
              </a:ext>
            </a:extLst>
          </p:cNvPr>
          <p:cNvSpPr txBox="1"/>
          <p:nvPr/>
        </p:nvSpPr>
        <p:spPr>
          <a:xfrm>
            <a:off x="1029080" y="2969180"/>
            <a:ext cx="2639185" cy="707886"/>
          </a:xfrm>
          <a:prstGeom prst="rect">
            <a:avLst/>
          </a:prstGeom>
          <a:noFill/>
        </p:spPr>
        <p:txBody>
          <a:bodyPr wrap="square" rtlCol="0">
            <a:spAutoFit/>
          </a:bodyPr>
          <a:lstStyle/>
          <a:p>
            <a:r>
              <a:rPr lang="en-US" sz="2000" b="1" dirty="0">
                <a:latin typeface="Roboto"/>
              </a:rPr>
              <a:t>Supply list</a:t>
            </a:r>
          </a:p>
          <a:p>
            <a:r>
              <a:rPr lang="en-US" sz="2000" b="1" dirty="0" err="1">
                <a:latin typeface="Roboto"/>
              </a:rPr>
              <a:t>lista</a:t>
            </a:r>
            <a:r>
              <a:rPr lang="en-US" sz="2000" b="1" dirty="0">
                <a:latin typeface="Roboto"/>
              </a:rPr>
              <a:t> de </a:t>
            </a:r>
            <a:r>
              <a:rPr lang="en-US" sz="2000" b="1" dirty="0" err="1">
                <a:latin typeface="Roboto"/>
              </a:rPr>
              <a:t>suministros</a:t>
            </a:r>
            <a:endParaRPr lang="en-US" sz="2000" b="1" dirty="0">
              <a:latin typeface="Roboto"/>
            </a:endParaRPr>
          </a:p>
        </p:txBody>
      </p:sp>
      <p:sp>
        <p:nvSpPr>
          <p:cNvPr id="12" name="TextBox 11">
            <a:extLst>
              <a:ext uri="{FF2B5EF4-FFF2-40B4-BE49-F238E27FC236}">
                <a16:creationId xmlns:a16="http://schemas.microsoft.com/office/drawing/2014/main" id="{7928139A-8A8C-45C2-8A3B-5FE0E8733EDE}"/>
              </a:ext>
            </a:extLst>
          </p:cNvPr>
          <p:cNvSpPr txBox="1"/>
          <p:nvPr/>
        </p:nvSpPr>
        <p:spPr>
          <a:xfrm>
            <a:off x="1102039" y="1589131"/>
            <a:ext cx="2360301" cy="1107996"/>
          </a:xfrm>
          <a:prstGeom prst="rect">
            <a:avLst/>
          </a:prstGeom>
          <a:noFill/>
        </p:spPr>
        <p:txBody>
          <a:bodyPr wrap="square" rtlCol="0">
            <a:spAutoFit/>
          </a:bodyPr>
          <a:lstStyle/>
          <a:p>
            <a:r>
              <a:rPr lang="en-US" sz="2400" b="1" dirty="0">
                <a:latin typeface="Roboto"/>
              </a:rPr>
              <a:t>Introduction</a:t>
            </a:r>
          </a:p>
          <a:p>
            <a:r>
              <a:rPr lang="en-US" sz="2400" b="1" dirty="0" err="1">
                <a:latin typeface="Roboto"/>
              </a:rPr>
              <a:t>Introducción</a:t>
            </a:r>
            <a:endParaRPr lang="en-US" sz="2400" b="1" dirty="0">
              <a:latin typeface="Roboto"/>
            </a:endParaRPr>
          </a:p>
          <a:p>
            <a:endParaRPr lang="en-US" dirty="0"/>
          </a:p>
        </p:txBody>
      </p:sp>
      <p:sp>
        <p:nvSpPr>
          <p:cNvPr id="13" name="Action Button: Go Forward or Next 12">
            <a:hlinkClick r:id="" action="ppaction://hlinkshowjump?jump=nextslide" highlightClick="1"/>
            <a:extLst>
              <a:ext uri="{FF2B5EF4-FFF2-40B4-BE49-F238E27FC236}">
                <a16:creationId xmlns:a16="http://schemas.microsoft.com/office/drawing/2014/main" id="{A06E9F86-B400-473A-9D7B-02E2EE0E51C8}"/>
              </a:ext>
            </a:extLst>
          </p:cNvPr>
          <p:cNvSpPr/>
          <p:nvPr/>
        </p:nvSpPr>
        <p:spPr>
          <a:xfrm>
            <a:off x="10383966" y="1477000"/>
            <a:ext cx="977454" cy="655320"/>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Go Forward or Next 13">
            <a:hlinkClick r:id="" action="ppaction://hlinkshowjump?jump=nextslide" highlightClick="1"/>
            <a:extLst>
              <a:ext uri="{FF2B5EF4-FFF2-40B4-BE49-F238E27FC236}">
                <a16:creationId xmlns:a16="http://schemas.microsoft.com/office/drawing/2014/main" id="{470653BB-9D55-436A-BFD9-4A88A19EDE5D}"/>
              </a:ext>
            </a:extLst>
          </p:cNvPr>
          <p:cNvSpPr/>
          <p:nvPr/>
        </p:nvSpPr>
        <p:spPr>
          <a:xfrm>
            <a:off x="3920469" y="3036055"/>
            <a:ext cx="914400" cy="609242"/>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a:extLst>
              <a:ext uri="{FF2B5EF4-FFF2-40B4-BE49-F238E27FC236}">
                <a16:creationId xmlns:a16="http://schemas.microsoft.com/office/drawing/2014/main" id="{D679A305-3C44-4E17-8CB8-C23643024B64}"/>
              </a:ext>
            </a:extLst>
          </p:cNvPr>
          <p:cNvSpPr>
            <a:spLocks noChangeArrowheads="1"/>
          </p:cNvSpPr>
          <p:nvPr/>
        </p:nvSpPr>
        <p:spPr bwMode="auto">
          <a:xfrm>
            <a:off x="7421879" y="2616915"/>
            <a:ext cx="2376677" cy="7034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1" i="0" u="none" strike="noStrike" cap="none" normalizeH="0" baseline="0" dirty="0">
                <a:ln>
                  <a:noFill/>
                </a:ln>
                <a:solidFill>
                  <a:srgbClr val="222222"/>
                </a:solidFill>
                <a:effectLst/>
                <a:latin typeface="Roboto"/>
              </a:rPr>
              <a:t>proyec</a:t>
            </a:r>
            <a:r>
              <a:rPr kumimoji="0" lang="es-ES" altLang="en-US" sz="2400" b="1" i="0" u="none" strike="noStrike" cap="none" normalizeH="0" baseline="0" dirty="0">
                <a:ln>
                  <a:noFill/>
                </a:ln>
                <a:solidFill>
                  <a:srgbClr val="222222"/>
                </a:solidFill>
                <a:effectLst/>
                <a:latin typeface="Roboto"/>
                <a:cs typeface="Arial" panose="020B0604020202020204" pitchFamily="34" charset="0"/>
              </a:rPr>
              <a:t>tos</a:t>
            </a:r>
            <a:r>
              <a:rPr kumimoji="0" lang="es-ES" altLang="en-US" sz="2400" b="1" i="0" u="none" strike="noStrike" cap="none" normalizeH="0" baseline="0" dirty="0">
                <a:ln>
                  <a:noFill/>
                </a:ln>
                <a:solidFill>
                  <a:schemeClr val="tx1"/>
                </a:solidFill>
                <a:effectLst/>
                <a:latin typeface="Roboto"/>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400" b="1" dirty="0" err="1">
                <a:latin typeface="Roboto"/>
                <a:cs typeface="Arial" panose="020B0604020202020204" pitchFamily="34" charset="0"/>
              </a:rPr>
              <a:t>Projects</a:t>
            </a:r>
            <a:endParaRPr kumimoji="0" lang="es-ES" altLang="en-US" sz="2400" b="1" i="0" u="none" strike="noStrike" cap="none" normalizeH="0" baseline="0" dirty="0">
              <a:ln>
                <a:noFill/>
              </a:ln>
              <a:solidFill>
                <a:schemeClr val="tx1"/>
              </a:solidFill>
              <a:effectLst/>
              <a:latin typeface="Roboto"/>
              <a:cs typeface="Arial" panose="020B0604020202020204" pitchFamily="34" charset="0"/>
            </a:endParaRPr>
          </a:p>
        </p:txBody>
      </p:sp>
      <p:sp>
        <p:nvSpPr>
          <p:cNvPr id="28" name="Action Button: Go Forward or Next 27">
            <a:hlinkClick r:id="" action="ppaction://hlinkshowjump?jump=nextslide" highlightClick="1"/>
            <a:extLst>
              <a:ext uri="{FF2B5EF4-FFF2-40B4-BE49-F238E27FC236}">
                <a16:creationId xmlns:a16="http://schemas.microsoft.com/office/drawing/2014/main" id="{4076E062-39F4-429B-9D62-EC1A219BE4BF}"/>
              </a:ext>
            </a:extLst>
          </p:cNvPr>
          <p:cNvSpPr/>
          <p:nvPr/>
        </p:nvSpPr>
        <p:spPr>
          <a:xfrm flipV="1">
            <a:off x="10240899" y="2644758"/>
            <a:ext cx="1120521" cy="675566"/>
          </a:xfrm>
          <a:prstGeom prst="actionButtonForwardNex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Go Forward or Next 28">
            <a:hlinkClick r:id="" action="ppaction://hlinkshowjump?jump=nextslide" highlightClick="1"/>
            <a:extLst>
              <a:ext uri="{FF2B5EF4-FFF2-40B4-BE49-F238E27FC236}">
                <a16:creationId xmlns:a16="http://schemas.microsoft.com/office/drawing/2014/main" id="{87D02C18-D5A8-4A73-9418-C7066EC31670}"/>
              </a:ext>
            </a:extLst>
          </p:cNvPr>
          <p:cNvSpPr/>
          <p:nvPr/>
        </p:nvSpPr>
        <p:spPr>
          <a:xfrm rot="10800000" flipH="1">
            <a:off x="3894390" y="4105486"/>
            <a:ext cx="914400" cy="6092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2C64890-5B3C-4C79-9C9D-2F5DD99A786C}"/>
              </a:ext>
            </a:extLst>
          </p:cNvPr>
          <p:cNvSpPr txBox="1"/>
          <p:nvPr/>
        </p:nvSpPr>
        <p:spPr>
          <a:xfrm>
            <a:off x="1303020" y="4206386"/>
            <a:ext cx="1805940" cy="830997"/>
          </a:xfrm>
          <a:prstGeom prst="rect">
            <a:avLst/>
          </a:prstGeom>
          <a:noFill/>
        </p:spPr>
        <p:txBody>
          <a:bodyPr wrap="square" rtlCol="0">
            <a:spAutoFit/>
          </a:bodyPr>
          <a:lstStyle/>
          <a:p>
            <a:r>
              <a:rPr lang="en-US" sz="2400" b="1" dirty="0">
                <a:latin typeface="Roboto"/>
              </a:rPr>
              <a:t>Task</a:t>
            </a:r>
            <a:br>
              <a:rPr lang="en-US" sz="2400" b="1" dirty="0">
                <a:latin typeface="Roboto"/>
              </a:rPr>
            </a:br>
            <a:r>
              <a:rPr lang="en-US" sz="2400" b="1" dirty="0" err="1">
                <a:latin typeface="Roboto"/>
              </a:rPr>
              <a:t>Tareas</a:t>
            </a:r>
            <a:endParaRPr lang="en-US" sz="2400" b="1" dirty="0">
              <a:latin typeface="Roboto"/>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331ED33A-4E20-4D10-B284-052ABB81E925}"/>
              </a:ext>
            </a:extLst>
          </p:cNvPr>
          <p:cNvSpPr/>
          <p:nvPr/>
        </p:nvSpPr>
        <p:spPr>
          <a:xfrm>
            <a:off x="10279951" y="3898866"/>
            <a:ext cx="1042416" cy="675566"/>
          </a:xfrm>
          <a:prstGeom prst="actionButtonForwardNex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CF92164-CEC4-4A7F-9DFF-A2150BF0AA72}"/>
              </a:ext>
            </a:extLst>
          </p:cNvPr>
          <p:cNvSpPr txBox="1"/>
          <p:nvPr/>
        </p:nvSpPr>
        <p:spPr>
          <a:xfrm>
            <a:off x="6935438" y="3866546"/>
            <a:ext cx="2962274" cy="707886"/>
          </a:xfrm>
          <a:prstGeom prst="rect">
            <a:avLst/>
          </a:prstGeom>
          <a:noFill/>
        </p:spPr>
        <p:txBody>
          <a:bodyPr wrap="square" rtlCol="0">
            <a:spAutoFit/>
          </a:bodyPr>
          <a:lstStyle/>
          <a:p>
            <a:r>
              <a:rPr lang="en-US" sz="2000" b="1" dirty="0">
                <a:latin typeface="Roboto"/>
              </a:rPr>
              <a:t>Due  dates</a:t>
            </a:r>
            <a:br>
              <a:rPr lang="en-US" sz="2000" b="1" dirty="0">
                <a:latin typeface="Roboto"/>
              </a:rPr>
            </a:br>
            <a:r>
              <a:rPr lang="en-US" sz="2000" b="1" dirty="0" err="1">
                <a:latin typeface="Roboto"/>
              </a:rPr>
              <a:t>fechas</a:t>
            </a:r>
            <a:r>
              <a:rPr lang="en-US" sz="2000" b="1" dirty="0">
                <a:latin typeface="Roboto"/>
              </a:rPr>
              <a:t> de </a:t>
            </a:r>
            <a:r>
              <a:rPr lang="en-US" sz="2000" b="1" dirty="0" err="1">
                <a:latin typeface="Roboto"/>
              </a:rPr>
              <a:t>vencimiento</a:t>
            </a:r>
            <a:endParaRPr lang="en-US" sz="2000" b="1" dirty="0">
              <a:latin typeface="Roboto"/>
            </a:endParaRPr>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39" name="Action Button: Go Forward or Next 38">
            <a:hlinkClick r:id="" action="ppaction://hlinkshowjump?jump=nextslide" highlightClick="1"/>
            <a:extLst>
              <a:ext uri="{FF2B5EF4-FFF2-40B4-BE49-F238E27FC236}">
                <a16:creationId xmlns:a16="http://schemas.microsoft.com/office/drawing/2014/main" id="{4A0B8F18-BE80-4802-8293-E3647A5AF94F}"/>
              </a:ext>
            </a:extLst>
          </p:cNvPr>
          <p:cNvSpPr/>
          <p:nvPr/>
        </p:nvSpPr>
        <p:spPr>
          <a:xfrm>
            <a:off x="3912181" y="5348858"/>
            <a:ext cx="914401" cy="609241"/>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211973B-D2A4-470E-8780-753D2C4810AD}"/>
              </a:ext>
            </a:extLst>
          </p:cNvPr>
          <p:cNvSpPr txBox="1"/>
          <p:nvPr/>
        </p:nvSpPr>
        <p:spPr>
          <a:xfrm>
            <a:off x="1303020" y="5329168"/>
            <a:ext cx="1958340" cy="830997"/>
          </a:xfrm>
          <a:prstGeom prst="rect">
            <a:avLst/>
          </a:prstGeom>
          <a:noFill/>
        </p:spPr>
        <p:txBody>
          <a:bodyPr wrap="square" rtlCol="0">
            <a:spAutoFit/>
          </a:bodyPr>
          <a:lstStyle/>
          <a:p>
            <a:r>
              <a:rPr lang="en-US" sz="2400" b="1" dirty="0">
                <a:latin typeface="Roboto"/>
              </a:rPr>
              <a:t>Zoom    </a:t>
            </a:r>
            <a:r>
              <a:rPr lang="en-US" sz="2400" b="1" dirty="0" err="1">
                <a:latin typeface="Roboto"/>
              </a:rPr>
              <a:t>enfocar</a:t>
            </a:r>
            <a:endParaRPr lang="en-US" sz="2400" b="1" dirty="0">
              <a:latin typeface="Roboto"/>
            </a:endParaRPr>
          </a:p>
        </p:txBody>
      </p:sp>
      <p:sp>
        <p:nvSpPr>
          <p:cNvPr id="42" name="Action Button: Go Forward or Next 41">
            <a:hlinkClick r:id="" action="ppaction://hlinkshowjump?jump=nextslide" highlightClick="1"/>
            <a:extLst>
              <a:ext uri="{FF2B5EF4-FFF2-40B4-BE49-F238E27FC236}">
                <a16:creationId xmlns:a16="http://schemas.microsoft.com/office/drawing/2014/main" id="{E3FB6246-398A-493C-B917-7B8EEC561D0D}"/>
              </a:ext>
            </a:extLst>
          </p:cNvPr>
          <p:cNvSpPr/>
          <p:nvPr/>
        </p:nvSpPr>
        <p:spPr>
          <a:xfrm>
            <a:off x="10319004" y="5095999"/>
            <a:ext cx="1042416" cy="785600"/>
          </a:xfrm>
          <a:prstGeom prst="actionButtonForwardNext">
            <a:avLst/>
          </a:prstGeom>
          <a:solidFill>
            <a:srgbClr val="F80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51AB94B-C850-4D38-9B55-F9453AC81144}"/>
              </a:ext>
            </a:extLst>
          </p:cNvPr>
          <p:cNvSpPr txBox="1"/>
          <p:nvPr/>
        </p:nvSpPr>
        <p:spPr>
          <a:xfrm>
            <a:off x="7609334" y="5144502"/>
            <a:ext cx="1656585" cy="523220"/>
          </a:xfrm>
          <a:prstGeom prst="rect">
            <a:avLst/>
          </a:prstGeom>
          <a:noFill/>
        </p:spPr>
        <p:txBody>
          <a:bodyPr wrap="square" rtlCol="0">
            <a:spAutoFit/>
          </a:bodyPr>
          <a:lstStyle/>
          <a:p>
            <a:r>
              <a:rPr lang="en-US" sz="2800" b="1" dirty="0">
                <a:latin typeface="Roboto"/>
              </a:rPr>
              <a:t>videos</a:t>
            </a:r>
          </a:p>
        </p:txBody>
      </p:sp>
    </p:spTree>
    <p:extLst>
      <p:ext uri="{BB962C8B-B14F-4D97-AF65-F5344CB8AC3E}">
        <p14:creationId xmlns:p14="http://schemas.microsoft.com/office/powerpoint/2010/main" val="194632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696-4866-4606-97F4-E5FDFF1E0380}"/>
              </a:ext>
            </a:extLst>
          </p:cNvPr>
          <p:cNvSpPr>
            <a:spLocks noGrp="1"/>
          </p:cNvSpPr>
          <p:nvPr>
            <p:ph type="ctrTitle"/>
          </p:nvPr>
        </p:nvSpPr>
        <p:spPr>
          <a:xfrm>
            <a:off x="792480" y="191970"/>
            <a:ext cx="9144000" cy="782637"/>
          </a:xfrm>
        </p:spPr>
        <p:txBody>
          <a:bodyPr>
            <a:normAutofit fontScale="90000"/>
          </a:bodyPr>
          <a:lstStyle/>
          <a:p>
            <a:r>
              <a:rPr lang="en-US" dirty="0"/>
              <a:t>Ceramics</a:t>
            </a:r>
          </a:p>
        </p:txBody>
      </p:sp>
      <p:sp>
        <p:nvSpPr>
          <p:cNvPr id="3" name="Subtitle 2">
            <a:extLst>
              <a:ext uri="{FF2B5EF4-FFF2-40B4-BE49-F238E27FC236}">
                <a16:creationId xmlns:a16="http://schemas.microsoft.com/office/drawing/2014/main" id="{C2288DFC-5F5D-4658-B58E-341F983BAFCF}"/>
              </a:ext>
            </a:extLst>
          </p:cNvPr>
          <p:cNvSpPr>
            <a:spLocks noGrp="1"/>
          </p:cNvSpPr>
          <p:nvPr>
            <p:ph type="subTitle" idx="1"/>
          </p:nvPr>
        </p:nvSpPr>
        <p:spPr>
          <a:xfrm>
            <a:off x="830580" y="1003763"/>
            <a:ext cx="11193780" cy="5399404"/>
          </a:xfrm>
        </p:spPr>
        <p:txBody>
          <a:bodyPr/>
          <a:lstStyle/>
          <a:p>
            <a:endParaRPr lang="en-US" dirty="0"/>
          </a:p>
        </p:txBody>
      </p:sp>
      <p:sp>
        <p:nvSpPr>
          <p:cNvPr id="4" name="Action Button: Go Forward or Next 3">
            <a:hlinkClick r:id="" action="ppaction://hlinkshowjump?jump=nextslide" highlightClick="1"/>
            <a:extLst>
              <a:ext uri="{FF2B5EF4-FFF2-40B4-BE49-F238E27FC236}">
                <a16:creationId xmlns:a16="http://schemas.microsoft.com/office/drawing/2014/main" id="{74EFA39E-683E-48DA-9FE8-64A7E1DC03FB}"/>
              </a:ext>
            </a:extLst>
          </p:cNvPr>
          <p:cNvSpPr/>
          <p:nvPr/>
        </p:nvSpPr>
        <p:spPr>
          <a:xfrm>
            <a:off x="3908392" y="1682337"/>
            <a:ext cx="978407" cy="609241"/>
          </a:xfrm>
          <a:prstGeom prst="actionButtonForwardNex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37F157-B5BE-4154-AE1E-829128C80C49}"/>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77503FB-E3E3-41AE-9885-12977013A944}"/>
              </a:ext>
            </a:extLst>
          </p:cNvPr>
          <p:cNvSpPr txBox="1"/>
          <p:nvPr/>
        </p:nvSpPr>
        <p:spPr>
          <a:xfrm>
            <a:off x="5638800" y="297942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AB1A83C-DFC9-4953-9413-CD070691BBE4}"/>
              </a:ext>
            </a:extLst>
          </p:cNvPr>
          <p:cNvSpPr txBox="1"/>
          <p:nvPr/>
        </p:nvSpPr>
        <p:spPr>
          <a:xfrm>
            <a:off x="6644259" y="1448577"/>
            <a:ext cx="3509589" cy="830997"/>
          </a:xfrm>
          <a:prstGeom prst="rect">
            <a:avLst/>
          </a:prstGeom>
          <a:noFill/>
        </p:spPr>
        <p:txBody>
          <a:bodyPr wrap="square" rtlCol="0">
            <a:spAutoFit/>
          </a:bodyPr>
          <a:lstStyle/>
          <a:p>
            <a:r>
              <a:rPr lang="en-US" sz="2400" b="1" dirty="0">
                <a:latin typeface="Roboto"/>
              </a:rPr>
              <a:t>Course syllabus</a:t>
            </a:r>
          </a:p>
          <a:p>
            <a:r>
              <a:rPr lang="en-US" sz="2400" b="1" dirty="0" err="1">
                <a:latin typeface="Roboto"/>
              </a:rPr>
              <a:t>programa</a:t>
            </a:r>
            <a:r>
              <a:rPr lang="en-US" sz="2400" b="1" dirty="0">
                <a:latin typeface="Roboto"/>
              </a:rPr>
              <a:t> del </a:t>
            </a:r>
            <a:r>
              <a:rPr lang="en-US" sz="2400" b="1" dirty="0" err="1">
                <a:latin typeface="Roboto"/>
              </a:rPr>
              <a:t>curso</a:t>
            </a:r>
            <a:endParaRPr lang="en-US" sz="2400" b="1" dirty="0">
              <a:latin typeface="Roboto"/>
            </a:endParaRPr>
          </a:p>
        </p:txBody>
      </p:sp>
      <p:sp>
        <p:nvSpPr>
          <p:cNvPr id="10" name="TextBox 9">
            <a:extLst>
              <a:ext uri="{FF2B5EF4-FFF2-40B4-BE49-F238E27FC236}">
                <a16:creationId xmlns:a16="http://schemas.microsoft.com/office/drawing/2014/main" id="{003AEB3B-C185-4FF2-89F5-373A528E8924}"/>
              </a:ext>
            </a:extLst>
          </p:cNvPr>
          <p:cNvSpPr txBox="1"/>
          <p:nvPr/>
        </p:nvSpPr>
        <p:spPr>
          <a:xfrm>
            <a:off x="1029080" y="2969180"/>
            <a:ext cx="2639185" cy="707886"/>
          </a:xfrm>
          <a:prstGeom prst="rect">
            <a:avLst/>
          </a:prstGeom>
          <a:noFill/>
        </p:spPr>
        <p:txBody>
          <a:bodyPr wrap="square" rtlCol="0">
            <a:spAutoFit/>
          </a:bodyPr>
          <a:lstStyle/>
          <a:p>
            <a:r>
              <a:rPr lang="en-US" sz="2000" b="1" dirty="0">
                <a:latin typeface="Roboto"/>
              </a:rPr>
              <a:t>Supply list</a:t>
            </a:r>
          </a:p>
          <a:p>
            <a:r>
              <a:rPr lang="en-US" sz="2000" b="1" dirty="0" err="1">
                <a:latin typeface="Roboto"/>
              </a:rPr>
              <a:t>lista</a:t>
            </a:r>
            <a:r>
              <a:rPr lang="en-US" sz="2000" b="1" dirty="0">
                <a:latin typeface="Roboto"/>
              </a:rPr>
              <a:t> de </a:t>
            </a:r>
            <a:r>
              <a:rPr lang="en-US" sz="2000" b="1" dirty="0" err="1">
                <a:latin typeface="Roboto"/>
              </a:rPr>
              <a:t>suministros</a:t>
            </a:r>
            <a:endParaRPr lang="en-US" sz="2000" b="1" dirty="0">
              <a:latin typeface="Roboto"/>
            </a:endParaRPr>
          </a:p>
        </p:txBody>
      </p:sp>
      <p:sp>
        <p:nvSpPr>
          <p:cNvPr id="12" name="TextBox 11">
            <a:extLst>
              <a:ext uri="{FF2B5EF4-FFF2-40B4-BE49-F238E27FC236}">
                <a16:creationId xmlns:a16="http://schemas.microsoft.com/office/drawing/2014/main" id="{7928139A-8A8C-45C2-8A3B-5FE0E8733EDE}"/>
              </a:ext>
            </a:extLst>
          </p:cNvPr>
          <p:cNvSpPr txBox="1"/>
          <p:nvPr/>
        </p:nvSpPr>
        <p:spPr>
          <a:xfrm>
            <a:off x="1102039" y="1589131"/>
            <a:ext cx="2360301" cy="1107996"/>
          </a:xfrm>
          <a:prstGeom prst="rect">
            <a:avLst/>
          </a:prstGeom>
          <a:noFill/>
        </p:spPr>
        <p:txBody>
          <a:bodyPr wrap="square" rtlCol="0">
            <a:spAutoFit/>
          </a:bodyPr>
          <a:lstStyle/>
          <a:p>
            <a:r>
              <a:rPr lang="en-US" sz="2400" b="1" dirty="0">
                <a:latin typeface="Roboto"/>
              </a:rPr>
              <a:t>Introduction</a:t>
            </a:r>
          </a:p>
          <a:p>
            <a:r>
              <a:rPr lang="en-US" sz="2400" b="1" dirty="0" err="1">
                <a:latin typeface="Roboto"/>
              </a:rPr>
              <a:t>Introducción</a:t>
            </a:r>
            <a:endParaRPr lang="en-US" sz="2400" b="1" dirty="0">
              <a:latin typeface="Roboto"/>
            </a:endParaRPr>
          </a:p>
          <a:p>
            <a:endParaRPr lang="en-US" dirty="0"/>
          </a:p>
        </p:txBody>
      </p:sp>
      <p:sp>
        <p:nvSpPr>
          <p:cNvPr id="13" name="Action Button: Go Forward or Next 12">
            <a:hlinkClick r:id="" action="ppaction://hlinkshowjump?jump=nextslide" highlightClick="1"/>
            <a:extLst>
              <a:ext uri="{FF2B5EF4-FFF2-40B4-BE49-F238E27FC236}">
                <a16:creationId xmlns:a16="http://schemas.microsoft.com/office/drawing/2014/main" id="{A06E9F86-B400-473A-9D7B-02E2EE0E51C8}"/>
              </a:ext>
            </a:extLst>
          </p:cNvPr>
          <p:cNvSpPr/>
          <p:nvPr/>
        </p:nvSpPr>
        <p:spPr>
          <a:xfrm>
            <a:off x="10383966" y="1477000"/>
            <a:ext cx="977454" cy="655320"/>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Go Forward or Next 13">
            <a:hlinkClick r:id="" action="ppaction://hlinkshowjump?jump=nextslide" highlightClick="1"/>
            <a:extLst>
              <a:ext uri="{FF2B5EF4-FFF2-40B4-BE49-F238E27FC236}">
                <a16:creationId xmlns:a16="http://schemas.microsoft.com/office/drawing/2014/main" id="{470653BB-9D55-436A-BFD9-4A88A19EDE5D}"/>
              </a:ext>
            </a:extLst>
          </p:cNvPr>
          <p:cNvSpPr/>
          <p:nvPr/>
        </p:nvSpPr>
        <p:spPr>
          <a:xfrm>
            <a:off x="3920469" y="3036055"/>
            <a:ext cx="914400" cy="609242"/>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a:extLst>
              <a:ext uri="{FF2B5EF4-FFF2-40B4-BE49-F238E27FC236}">
                <a16:creationId xmlns:a16="http://schemas.microsoft.com/office/drawing/2014/main" id="{D679A305-3C44-4E17-8CB8-C23643024B64}"/>
              </a:ext>
            </a:extLst>
          </p:cNvPr>
          <p:cNvSpPr>
            <a:spLocks noChangeArrowheads="1"/>
          </p:cNvSpPr>
          <p:nvPr/>
        </p:nvSpPr>
        <p:spPr bwMode="auto">
          <a:xfrm>
            <a:off x="7421879" y="2616915"/>
            <a:ext cx="2376677" cy="7034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1" i="0" u="none" strike="noStrike" cap="none" normalizeH="0" baseline="0" dirty="0">
                <a:ln>
                  <a:noFill/>
                </a:ln>
                <a:solidFill>
                  <a:srgbClr val="222222"/>
                </a:solidFill>
                <a:effectLst/>
                <a:latin typeface="Roboto"/>
              </a:rPr>
              <a:t>proyec</a:t>
            </a:r>
            <a:r>
              <a:rPr kumimoji="0" lang="es-ES" altLang="en-US" sz="2400" b="1" i="0" u="none" strike="noStrike" cap="none" normalizeH="0" baseline="0" dirty="0">
                <a:ln>
                  <a:noFill/>
                </a:ln>
                <a:solidFill>
                  <a:srgbClr val="222222"/>
                </a:solidFill>
                <a:effectLst/>
                <a:latin typeface="Roboto"/>
                <a:cs typeface="Arial" panose="020B0604020202020204" pitchFamily="34" charset="0"/>
              </a:rPr>
              <a:t>tos</a:t>
            </a:r>
            <a:r>
              <a:rPr kumimoji="0" lang="es-ES" altLang="en-US" sz="2400" b="1" i="0" u="none" strike="noStrike" cap="none" normalizeH="0" baseline="0" dirty="0">
                <a:ln>
                  <a:noFill/>
                </a:ln>
                <a:solidFill>
                  <a:schemeClr val="tx1"/>
                </a:solidFill>
                <a:effectLst/>
                <a:latin typeface="Roboto"/>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400" b="1" dirty="0" err="1">
                <a:latin typeface="Roboto"/>
                <a:cs typeface="Arial" panose="020B0604020202020204" pitchFamily="34" charset="0"/>
              </a:rPr>
              <a:t>Projects</a:t>
            </a:r>
            <a:endParaRPr kumimoji="0" lang="es-ES" altLang="en-US" sz="2400" b="1" i="0" u="none" strike="noStrike" cap="none" normalizeH="0" baseline="0" dirty="0">
              <a:ln>
                <a:noFill/>
              </a:ln>
              <a:solidFill>
                <a:schemeClr val="tx1"/>
              </a:solidFill>
              <a:effectLst/>
              <a:latin typeface="Roboto"/>
              <a:cs typeface="Arial" panose="020B0604020202020204" pitchFamily="34" charset="0"/>
            </a:endParaRPr>
          </a:p>
        </p:txBody>
      </p:sp>
      <p:sp>
        <p:nvSpPr>
          <p:cNvPr id="28" name="Action Button: Go Forward or Next 27">
            <a:hlinkClick r:id="" action="ppaction://hlinkshowjump?jump=nextslide" highlightClick="1"/>
            <a:extLst>
              <a:ext uri="{FF2B5EF4-FFF2-40B4-BE49-F238E27FC236}">
                <a16:creationId xmlns:a16="http://schemas.microsoft.com/office/drawing/2014/main" id="{4076E062-39F4-429B-9D62-EC1A219BE4BF}"/>
              </a:ext>
            </a:extLst>
          </p:cNvPr>
          <p:cNvSpPr/>
          <p:nvPr/>
        </p:nvSpPr>
        <p:spPr>
          <a:xfrm flipV="1">
            <a:off x="10240899" y="2644758"/>
            <a:ext cx="1120521" cy="675566"/>
          </a:xfrm>
          <a:prstGeom prst="actionButtonForwardNex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Go Forward or Next 28">
            <a:hlinkClick r:id="" action="ppaction://hlinkshowjump?jump=nextslide" highlightClick="1"/>
            <a:extLst>
              <a:ext uri="{FF2B5EF4-FFF2-40B4-BE49-F238E27FC236}">
                <a16:creationId xmlns:a16="http://schemas.microsoft.com/office/drawing/2014/main" id="{87D02C18-D5A8-4A73-9418-C7066EC31670}"/>
              </a:ext>
            </a:extLst>
          </p:cNvPr>
          <p:cNvSpPr/>
          <p:nvPr/>
        </p:nvSpPr>
        <p:spPr>
          <a:xfrm rot="10800000" flipH="1">
            <a:off x="3894390" y="4105486"/>
            <a:ext cx="914400" cy="6092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2C64890-5B3C-4C79-9C9D-2F5DD99A786C}"/>
              </a:ext>
            </a:extLst>
          </p:cNvPr>
          <p:cNvSpPr txBox="1"/>
          <p:nvPr/>
        </p:nvSpPr>
        <p:spPr>
          <a:xfrm>
            <a:off x="1303020" y="4206386"/>
            <a:ext cx="1805940" cy="830997"/>
          </a:xfrm>
          <a:prstGeom prst="rect">
            <a:avLst/>
          </a:prstGeom>
          <a:noFill/>
        </p:spPr>
        <p:txBody>
          <a:bodyPr wrap="square" rtlCol="0">
            <a:spAutoFit/>
          </a:bodyPr>
          <a:lstStyle/>
          <a:p>
            <a:r>
              <a:rPr lang="en-US" sz="2400" b="1" dirty="0">
                <a:latin typeface="Roboto"/>
              </a:rPr>
              <a:t>Task</a:t>
            </a:r>
            <a:br>
              <a:rPr lang="en-US" sz="2400" b="1" dirty="0">
                <a:latin typeface="Roboto"/>
              </a:rPr>
            </a:br>
            <a:r>
              <a:rPr lang="en-US" sz="2400" b="1" dirty="0" err="1">
                <a:latin typeface="Roboto"/>
              </a:rPr>
              <a:t>Tareas</a:t>
            </a:r>
            <a:endParaRPr lang="en-US" sz="2400" b="1" dirty="0">
              <a:latin typeface="Roboto"/>
            </a:endParaRPr>
          </a:p>
        </p:txBody>
      </p:sp>
      <p:sp>
        <p:nvSpPr>
          <p:cNvPr id="34" name="Action Button: Go Forward or Next 33">
            <a:hlinkClick r:id="" action="ppaction://hlinkshowjump?jump=nextslide" highlightClick="1"/>
            <a:extLst>
              <a:ext uri="{FF2B5EF4-FFF2-40B4-BE49-F238E27FC236}">
                <a16:creationId xmlns:a16="http://schemas.microsoft.com/office/drawing/2014/main" id="{331ED33A-4E20-4D10-B284-052ABB81E925}"/>
              </a:ext>
            </a:extLst>
          </p:cNvPr>
          <p:cNvSpPr/>
          <p:nvPr/>
        </p:nvSpPr>
        <p:spPr>
          <a:xfrm>
            <a:off x="10279951" y="3898866"/>
            <a:ext cx="1042416" cy="675566"/>
          </a:xfrm>
          <a:prstGeom prst="actionButtonForwardNex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CF92164-CEC4-4A7F-9DFF-A2150BF0AA72}"/>
              </a:ext>
            </a:extLst>
          </p:cNvPr>
          <p:cNvSpPr txBox="1"/>
          <p:nvPr/>
        </p:nvSpPr>
        <p:spPr>
          <a:xfrm>
            <a:off x="6935438" y="3866546"/>
            <a:ext cx="2962274" cy="707886"/>
          </a:xfrm>
          <a:prstGeom prst="rect">
            <a:avLst/>
          </a:prstGeom>
          <a:noFill/>
        </p:spPr>
        <p:txBody>
          <a:bodyPr wrap="square" rtlCol="0">
            <a:spAutoFit/>
          </a:bodyPr>
          <a:lstStyle/>
          <a:p>
            <a:r>
              <a:rPr lang="en-US" sz="2000" b="1" dirty="0">
                <a:latin typeface="Roboto"/>
              </a:rPr>
              <a:t>Due  dates</a:t>
            </a:r>
            <a:br>
              <a:rPr lang="en-US" sz="2000" b="1" dirty="0">
                <a:latin typeface="Roboto"/>
              </a:rPr>
            </a:br>
            <a:r>
              <a:rPr lang="en-US" sz="2000" b="1" dirty="0" err="1">
                <a:latin typeface="Roboto"/>
              </a:rPr>
              <a:t>fechas</a:t>
            </a:r>
            <a:r>
              <a:rPr lang="en-US" sz="2000" b="1" dirty="0">
                <a:latin typeface="Roboto"/>
              </a:rPr>
              <a:t> de </a:t>
            </a:r>
            <a:r>
              <a:rPr lang="en-US" sz="2000" b="1" dirty="0" err="1">
                <a:latin typeface="Roboto"/>
              </a:rPr>
              <a:t>vencimiento</a:t>
            </a:r>
            <a:endParaRPr lang="en-US" sz="2000" b="1" dirty="0">
              <a:latin typeface="Roboto"/>
            </a:endParaRPr>
          </a:p>
        </p:txBody>
      </p:sp>
      <p:sp>
        <p:nvSpPr>
          <p:cNvPr id="37" name="Arrow: Curved Left 36">
            <a:extLst>
              <a:ext uri="{FF2B5EF4-FFF2-40B4-BE49-F238E27FC236}">
                <a16:creationId xmlns:a16="http://schemas.microsoft.com/office/drawing/2014/main" id="{34715CF3-D16A-483D-B234-AC5918EE0958}"/>
              </a:ext>
            </a:extLst>
          </p:cNvPr>
          <p:cNvSpPr/>
          <p:nvPr/>
        </p:nvSpPr>
        <p:spPr>
          <a:xfrm>
            <a:off x="217848" y="5309756"/>
            <a:ext cx="360528" cy="3887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House">
            <a:hlinkClick r:id="rId2" action="ppaction://hlinksldjump"/>
            <a:extLst>
              <a:ext uri="{FF2B5EF4-FFF2-40B4-BE49-F238E27FC236}">
                <a16:creationId xmlns:a16="http://schemas.microsoft.com/office/drawing/2014/main" id="{DA557AD2-E051-43F4-B03E-030097DC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820920"/>
            <a:ext cx="607257" cy="607257"/>
          </a:xfrm>
          <a:prstGeom prst="rect">
            <a:avLst/>
          </a:prstGeom>
        </p:spPr>
      </p:pic>
      <p:sp>
        <p:nvSpPr>
          <p:cNvPr id="39" name="Action Button: Go Forward or Next 38">
            <a:hlinkClick r:id="" action="ppaction://hlinkshowjump?jump=nextslide" highlightClick="1"/>
            <a:extLst>
              <a:ext uri="{FF2B5EF4-FFF2-40B4-BE49-F238E27FC236}">
                <a16:creationId xmlns:a16="http://schemas.microsoft.com/office/drawing/2014/main" id="{4A0B8F18-BE80-4802-8293-E3647A5AF94F}"/>
              </a:ext>
            </a:extLst>
          </p:cNvPr>
          <p:cNvSpPr/>
          <p:nvPr/>
        </p:nvSpPr>
        <p:spPr>
          <a:xfrm>
            <a:off x="3912181" y="5348858"/>
            <a:ext cx="914401" cy="609241"/>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211973B-D2A4-470E-8780-753D2C4810AD}"/>
              </a:ext>
            </a:extLst>
          </p:cNvPr>
          <p:cNvSpPr txBox="1"/>
          <p:nvPr/>
        </p:nvSpPr>
        <p:spPr>
          <a:xfrm>
            <a:off x="1303020" y="5329168"/>
            <a:ext cx="1958340" cy="830997"/>
          </a:xfrm>
          <a:prstGeom prst="rect">
            <a:avLst/>
          </a:prstGeom>
          <a:noFill/>
        </p:spPr>
        <p:txBody>
          <a:bodyPr wrap="square" rtlCol="0">
            <a:spAutoFit/>
          </a:bodyPr>
          <a:lstStyle/>
          <a:p>
            <a:r>
              <a:rPr lang="en-US" sz="2400" b="1" dirty="0">
                <a:latin typeface="Roboto"/>
              </a:rPr>
              <a:t>Zoom    </a:t>
            </a:r>
            <a:r>
              <a:rPr lang="en-US" sz="2400" b="1" dirty="0" err="1">
                <a:latin typeface="Roboto"/>
              </a:rPr>
              <a:t>enfocar</a:t>
            </a:r>
            <a:endParaRPr lang="en-US" sz="2400" b="1" dirty="0">
              <a:latin typeface="Roboto"/>
            </a:endParaRPr>
          </a:p>
        </p:txBody>
      </p:sp>
      <p:sp>
        <p:nvSpPr>
          <p:cNvPr id="42" name="Action Button: Go Forward or Next 41">
            <a:hlinkClick r:id="" action="ppaction://hlinkshowjump?jump=nextslide" highlightClick="1"/>
            <a:extLst>
              <a:ext uri="{FF2B5EF4-FFF2-40B4-BE49-F238E27FC236}">
                <a16:creationId xmlns:a16="http://schemas.microsoft.com/office/drawing/2014/main" id="{E3FB6246-398A-493C-B917-7B8EEC561D0D}"/>
              </a:ext>
            </a:extLst>
          </p:cNvPr>
          <p:cNvSpPr/>
          <p:nvPr/>
        </p:nvSpPr>
        <p:spPr>
          <a:xfrm>
            <a:off x="10319004" y="5095999"/>
            <a:ext cx="1042416" cy="785600"/>
          </a:xfrm>
          <a:prstGeom prst="actionButtonForwardNext">
            <a:avLst/>
          </a:prstGeom>
          <a:solidFill>
            <a:srgbClr val="F80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51AB94B-C850-4D38-9B55-F9453AC81144}"/>
              </a:ext>
            </a:extLst>
          </p:cNvPr>
          <p:cNvSpPr txBox="1"/>
          <p:nvPr/>
        </p:nvSpPr>
        <p:spPr>
          <a:xfrm>
            <a:off x="7609334" y="5144502"/>
            <a:ext cx="1656585" cy="523220"/>
          </a:xfrm>
          <a:prstGeom prst="rect">
            <a:avLst/>
          </a:prstGeom>
          <a:noFill/>
        </p:spPr>
        <p:txBody>
          <a:bodyPr wrap="square" rtlCol="0">
            <a:spAutoFit/>
          </a:bodyPr>
          <a:lstStyle/>
          <a:p>
            <a:r>
              <a:rPr lang="en-US" sz="2800" b="1" dirty="0">
                <a:latin typeface="Roboto"/>
              </a:rPr>
              <a:t>videos</a:t>
            </a:r>
          </a:p>
        </p:txBody>
      </p:sp>
    </p:spTree>
    <p:extLst>
      <p:ext uri="{BB962C8B-B14F-4D97-AF65-F5344CB8AC3E}">
        <p14:creationId xmlns:p14="http://schemas.microsoft.com/office/powerpoint/2010/main" val="307665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A4AD901C390A49AE9E9CD6D3200EE5" ma:contentTypeVersion="25" ma:contentTypeDescription="Create a new document." ma:contentTypeScope="" ma:versionID="db6ce8b4fd49a26008cec2e290ef77f0">
  <xsd:schema xmlns:xsd="http://www.w3.org/2001/XMLSchema" xmlns:xs="http://www.w3.org/2001/XMLSchema" xmlns:p="http://schemas.microsoft.com/office/2006/metadata/properties" xmlns:ns3="cc50c2e8-b527-4a92-8c47-e47898f02b3f" xmlns:ns4="73e18f4c-2d33-4e51-84b0-d0ab84e330b4" targetNamespace="http://schemas.microsoft.com/office/2006/metadata/properties" ma:root="true" ma:fieldsID="afe48955acd3c82888bd80c05ef65dbc" ns3:_="" ns4:_="">
    <xsd:import namespace="cc50c2e8-b527-4a92-8c47-e47898f02b3f"/>
    <xsd:import namespace="73e18f4c-2d33-4e51-84b0-d0ab84e330b4"/>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0c2e8-b527-4a92-8c47-e47898f02b3f"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e18f4c-2d33-4e51-84b0-d0ab84e330b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bookType xmlns="cc50c2e8-b527-4a92-8c47-e47898f02b3f" xsi:nil="true"/>
    <Teachers xmlns="cc50c2e8-b527-4a92-8c47-e47898f02b3f">
      <UserInfo>
        <DisplayName/>
        <AccountId xsi:nil="true"/>
        <AccountType/>
      </UserInfo>
    </Teachers>
    <Student_Groups xmlns="cc50c2e8-b527-4a92-8c47-e47898f02b3f">
      <UserInfo>
        <DisplayName/>
        <AccountId xsi:nil="true"/>
        <AccountType/>
      </UserInfo>
    </Student_Groups>
    <Invited_Teachers xmlns="cc50c2e8-b527-4a92-8c47-e47898f02b3f" xsi:nil="true"/>
    <DefaultSectionNames xmlns="cc50c2e8-b527-4a92-8c47-e47898f02b3f" xsi:nil="true"/>
    <Students xmlns="cc50c2e8-b527-4a92-8c47-e47898f02b3f">
      <UserInfo>
        <DisplayName/>
        <AccountId xsi:nil="true"/>
        <AccountType/>
      </UserInfo>
    </Students>
    <Invited_Students xmlns="cc50c2e8-b527-4a92-8c47-e47898f02b3f" xsi:nil="true"/>
    <Templates xmlns="cc50c2e8-b527-4a92-8c47-e47898f02b3f" xsi:nil="true"/>
    <Self_Registration_Enabled xmlns="cc50c2e8-b527-4a92-8c47-e47898f02b3f" xsi:nil="true"/>
    <Has_Teacher_Only_SectionGroup xmlns="cc50c2e8-b527-4a92-8c47-e47898f02b3f" xsi:nil="true"/>
    <FolderType xmlns="cc50c2e8-b527-4a92-8c47-e47898f02b3f" xsi:nil="true"/>
    <AppVersion xmlns="cc50c2e8-b527-4a92-8c47-e47898f02b3f" xsi:nil="true"/>
    <CultureName xmlns="cc50c2e8-b527-4a92-8c47-e47898f02b3f" xsi:nil="true"/>
    <Owner xmlns="cc50c2e8-b527-4a92-8c47-e47898f02b3f">
      <UserInfo>
        <DisplayName/>
        <AccountId xsi:nil="true"/>
        <AccountType/>
      </UserInfo>
    </Owner>
    <Is_Collaboration_Space_Locked xmlns="cc50c2e8-b527-4a92-8c47-e47898f02b3f" xsi:nil="true"/>
  </documentManagement>
</p:properties>
</file>

<file path=customXml/itemProps1.xml><?xml version="1.0" encoding="utf-8"?>
<ds:datastoreItem xmlns:ds="http://schemas.openxmlformats.org/officeDocument/2006/customXml" ds:itemID="{D2210086-EF78-49A5-A07E-06898A218F8D}">
  <ds:schemaRefs>
    <ds:schemaRef ds:uri="http://schemas.microsoft.com/sharepoint/v3/contenttype/forms"/>
  </ds:schemaRefs>
</ds:datastoreItem>
</file>

<file path=customXml/itemProps2.xml><?xml version="1.0" encoding="utf-8"?>
<ds:datastoreItem xmlns:ds="http://schemas.openxmlformats.org/officeDocument/2006/customXml" ds:itemID="{2D906B34-A367-4D7B-85BB-A0F5AB50E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50c2e8-b527-4a92-8c47-e47898f02b3f"/>
    <ds:schemaRef ds:uri="73e18f4c-2d33-4e51-84b0-d0ab84e330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257E6D-187B-495D-8FA6-F2C6D4F7C72C}">
  <ds:schemaRefs>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73e18f4c-2d33-4e51-84b0-d0ab84e330b4"/>
    <ds:schemaRef ds:uri="http://schemas.openxmlformats.org/package/2006/metadata/core-properties"/>
    <ds:schemaRef ds:uri="http://schemas.microsoft.com/office/infopath/2007/PartnerControls"/>
    <ds:schemaRef ds:uri="cc50c2e8-b527-4a92-8c47-e47898f02b3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126</TotalTime>
  <Words>3576</Words>
  <Application>Microsoft Office PowerPoint</Application>
  <PresentationFormat>Widescreen</PresentationFormat>
  <Paragraphs>461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inherit</vt:lpstr>
      <vt:lpstr>Roboto</vt:lpstr>
      <vt:lpstr>Office Theme</vt:lpstr>
      <vt:lpstr>PowerPoint Presentation</vt:lpstr>
      <vt:lpstr>Symbol’s and their meaning</vt:lpstr>
      <vt:lpstr>PowerPoint Presentation</vt:lpstr>
      <vt:lpstr>PowerPoint Presentation</vt:lpstr>
      <vt:lpstr>PowerPoint Presentation</vt:lpstr>
      <vt:lpstr>PowerPoint Presentation</vt:lpstr>
      <vt:lpstr>Basic Art</vt:lpstr>
      <vt:lpstr>Jewelry</vt:lpstr>
      <vt:lpstr>Ceramics</vt:lpstr>
      <vt:lpstr>2/3 D- Design</vt:lpstr>
      <vt:lpstr>  Arte básico Syllabus</vt:lpstr>
      <vt:lpstr>Arte básico Syllabus</vt:lpstr>
      <vt:lpstr>Arte básico Syllabus</vt:lpstr>
      <vt:lpstr>Arte básico Syllabus</vt:lpstr>
      <vt:lpstr>Arte básico Syllabus</vt:lpstr>
      <vt:lpstr>Arte básico Syllabus</vt:lpstr>
      <vt:lpstr>  Perla de joyería y alambre</vt:lpstr>
      <vt:lpstr>Perla de joyería y alambre</vt:lpstr>
      <vt:lpstr>Perla de joyería y alambre</vt:lpstr>
      <vt:lpstr>Perla de joyería y alambre</vt:lpstr>
      <vt:lpstr>Perla de joyería y alambre</vt:lpstr>
      <vt:lpstr>Perla de joyería y alambre</vt:lpstr>
      <vt:lpstr>     plan de estudios de cerámica</vt:lpstr>
      <vt:lpstr>plan de estudios de cerámica</vt:lpstr>
      <vt:lpstr>plan de estudios de cerámica</vt:lpstr>
      <vt:lpstr>plan de estudios de cerámica</vt:lpstr>
      <vt:lpstr>2/3 d Diseño</vt:lpstr>
      <vt:lpstr>2/3 d Diseño</vt:lpstr>
      <vt:lpstr>2/3 d Diseño</vt:lpstr>
      <vt:lpstr>2/3 d Diseño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rsM8861</dc:title>
  <dc:creator>Teresa Brooks</dc:creator>
  <cp:lastModifiedBy>Teresa Brooks</cp:lastModifiedBy>
  <cp:revision>15</cp:revision>
  <dcterms:created xsi:type="dcterms:W3CDTF">2020-08-31T23:38:01Z</dcterms:created>
  <dcterms:modified xsi:type="dcterms:W3CDTF">2020-09-02T02:11:08Z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0x0101008BA4AD901C390A49AE9E9CD6D3200EE5</vt:lpwstr>
  </property>
</Properties>
</file>